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97" r:id="rId2"/>
    <p:sldId id="755" r:id="rId3"/>
    <p:sldId id="719" r:id="rId4"/>
    <p:sldId id="366" r:id="rId5"/>
    <p:sldId id="337" r:id="rId6"/>
    <p:sldId id="362" r:id="rId7"/>
    <p:sldId id="657" r:id="rId8"/>
    <p:sldId id="379" r:id="rId9"/>
    <p:sldId id="660" r:id="rId10"/>
    <p:sldId id="682" r:id="rId11"/>
    <p:sldId id="685" r:id="rId12"/>
    <p:sldId id="720" r:id="rId13"/>
    <p:sldId id="727" r:id="rId14"/>
    <p:sldId id="288" r:id="rId15"/>
    <p:sldId id="728" r:id="rId16"/>
    <p:sldId id="328" r:id="rId17"/>
    <p:sldId id="724" r:id="rId18"/>
    <p:sldId id="726" r:id="rId19"/>
    <p:sldId id="729" r:id="rId20"/>
    <p:sldId id="747" r:id="rId21"/>
    <p:sldId id="749" r:id="rId22"/>
    <p:sldId id="748" r:id="rId23"/>
    <p:sldId id="750" r:id="rId24"/>
    <p:sldId id="753" r:id="rId25"/>
    <p:sldId id="730" r:id="rId26"/>
    <p:sldId id="745" r:id="rId27"/>
    <p:sldId id="367" r:id="rId28"/>
    <p:sldId id="371" r:id="rId29"/>
    <p:sldId id="258" r:id="rId30"/>
    <p:sldId id="368" r:id="rId31"/>
    <p:sldId id="372" r:id="rId32"/>
    <p:sldId id="373" r:id="rId33"/>
    <p:sldId id="374" r:id="rId34"/>
    <p:sldId id="731" r:id="rId35"/>
    <p:sldId id="732" r:id="rId36"/>
    <p:sldId id="733" r:id="rId37"/>
    <p:sldId id="266" r:id="rId38"/>
    <p:sldId id="390" r:id="rId39"/>
    <p:sldId id="370" r:id="rId40"/>
    <p:sldId id="375" r:id="rId41"/>
    <p:sldId id="369" r:id="rId42"/>
    <p:sldId id="376" r:id="rId43"/>
    <p:sldId id="734" r:id="rId44"/>
    <p:sldId id="735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89" r:id="rId55"/>
    <p:sldId id="391" r:id="rId56"/>
    <p:sldId id="392" r:id="rId57"/>
    <p:sldId id="393" r:id="rId58"/>
    <p:sldId id="394" r:id="rId59"/>
    <p:sldId id="395" r:id="rId60"/>
    <p:sldId id="736" r:id="rId61"/>
    <p:sldId id="396" r:id="rId62"/>
    <p:sldId id="397" r:id="rId63"/>
    <p:sldId id="399" r:id="rId64"/>
    <p:sldId id="425" r:id="rId65"/>
    <p:sldId id="426" r:id="rId66"/>
    <p:sldId id="427" r:id="rId67"/>
    <p:sldId id="400" r:id="rId68"/>
    <p:sldId id="737" r:id="rId69"/>
    <p:sldId id="738" r:id="rId70"/>
    <p:sldId id="739" r:id="rId71"/>
    <p:sldId id="403" r:id="rId72"/>
    <p:sldId id="740" r:id="rId73"/>
    <p:sldId id="402" r:id="rId74"/>
    <p:sldId id="741" r:id="rId75"/>
    <p:sldId id="742" r:id="rId76"/>
    <p:sldId id="743" r:id="rId77"/>
    <p:sldId id="744" r:id="rId78"/>
    <p:sldId id="404" r:id="rId79"/>
    <p:sldId id="405" r:id="rId80"/>
    <p:sldId id="406" r:id="rId81"/>
    <p:sldId id="754" r:id="rId8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83"/>
    <p:restoredTop sz="94726"/>
  </p:normalViewPr>
  <p:slideViewPr>
    <p:cSldViewPr snapToGrid="0" snapToObjects="1">
      <p:cViewPr varScale="1">
        <p:scale>
          <a:sx n="120" d="100"/>
          <a:sy n="120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24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35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6CC8-8996-95E0-EF17-DB4F5492F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9E6F4-7F9A-51F8-5A2A-48F854C4F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101850-2FDE-334E-5C9E-53DB957B8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D589C-DDA1-4C18-635F-4225CA0C9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30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7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B9F5-66EF-5A37-A01A-B91DD4B6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BA7DC-4807-75F7-CCA3-ED1391136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D026A-C148-5C9A-DFAF-32F1351C6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E88E1-E050-9D0D-0ACA-E0C53F52F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49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F2562-424A-6706-3D6E-8B524D30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354F27-1147-ACD0-5438-0D87C2138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A07E9-081B-43D3-D4D4-EEB97D0DA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63424-7E75-C7F4-0C96-0473AEFC4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CCF13-8161-9E82-595F-7F454F29D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44BA5-A6C2-17CD-FAB7-5705D41CB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3542B-94CE-7805-4A31-E0AA9DEA8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3FCC1-3788-C83A-3005-F4B6390176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81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EEC0-D9E1-C4BA-2DCB-173784047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68089-C205-96B2-3ECC-2BE1C3C38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5AB7E-017C-43E3-6BFE-47F649945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25776-1F24-2553-DF1B-406C253A4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2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85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8F34-E525-BFF4-608C-929D1A05F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27DB3-B459-7FF7-0CF8-A6E7E2BB5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E5258-B93D-4B99-9550-0E65DB597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0D15-AA4F-9CAB-7D1F-0A78D893B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C5E8-F6D9-862D-764C-79E0ACE9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422E7F-F01D-2598-4A41-54EABE104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97F9A-C14A-15C3-B80A-A3E187818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66D9-C4A5-6E8D-736D-4519545FC9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D480-BC2E-0EE9-458E-BBA138F4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9A911-C39F-CAF9-B013-1CBD46595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3E711-E9AF-1D3D-B320-1525387C4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A6580-3108-1204-04D2-D42C02B1C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7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00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5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2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888F-8313-3330-33F9-C4A7D6870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7AFB2-CD95-A731-ED9F-05A2FDDD0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4DB2-AC73-572B-A5F2-00FE1D350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F2CF7-DA89-ADAC-2F3B-B91E20C192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2" descr="Image result for blockpass id lab">
            <a:extLst>
              <a:ext uri="{FF2B5EF4-FFF2-40B4-BE49-F238E27FC236}">
                <a16:creationId xmlns:a16="http://schemas.microsoft.com/office/drawing/2014/main" id="{F023FDA4-5E2A-B548-968A-8731B98912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55" y="5613827"/>
            <a:ext cx="3161858" cy="15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5BCD-BD3D-A174-732E-C7AFAD71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9BDB7-087F-004A-AE3F-B7923D317D59}" type="datetimeFigureOut">
              <a:rPr lang="en-GB" altLang="en-US"/>
              <a:pPr>
                <a:defRPr/>
              </a:pPr>
              <a:t>03/06/2025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B3AD-F257-DCBD-AD78-01C31569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60E5-B3DC-3882-79E0-752188B56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8726" y="6400413"/>
            <a:ext cx="275074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3EC97-9202-5441-B6B2-6F173EF2098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0079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204215" y="109093"/>
            <a:ext cx="10515601" cy="111010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2166937" y="1910953"/>
            <a:ext cx="7858126" cy="4464844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933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7124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11315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15506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19697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cdsa/ecdsa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7" Type="http://schemas.openxmlformats.org/officeDocument/2006/relationships/image" Target="../media/image23.png"/><Relationship Id="rId2" Type="http://schemas.openxmlformats.org/officeDocument/2006/relationships/hyperlink" Target="https://asecuritysite.com/encryption/fiat2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tif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securitysite.com/encryption/z3" TargetMode="Externa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securitysite.com/golang/go_fiat2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securitysite.com/dleq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signatures/br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securitysite.com/accumulator/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securitysite.com/range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securitysite.com/encryption/ped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asecuritysite.com/zero/go_r1cs2?v1=3&amp;v2=35" TargetMode="External"/><Relationship Id="rId7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hyperlink" Target="https://asecuritysite.com/zero/zksnark04" TargetMode="Externa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cs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symmetri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pbkdf2/hashnew3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mac/hashnew2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Future of Digital Trust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 FRSE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53" y="4354067"/>
            <a:ext cx="1661093" cy="233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85553-3D38-CDE1-CC7E-7F9F77DEF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84" y="5466371"/>
            <a:ext cx="3466214" cy="1733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E1F1DC-2D72-3403-4822-024F21FFA2C9}"/>
              </a:ext>
            </a:extLst>
          </p:cNvPr>
          <p:cNvSpPr/>
          <p:nvPr/>
        </p:nvSpPr>
        <p:spPr>
          <a:xfrm>
            <a:off x="3402752" y="3568357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0EB76-6850-1A4D-E06B-0D99DB2ADE60}"/>
              </a:ext>
            </a:extLst>
          </p:cNvPr>
          <p:cNvSpPr txBox="1"/>
          <p:nvPr/>
        </p:nvSpPr>
        <p:spPr>
          <a:xfrm>
            <a:off x="303029" y="3677394"/>
            <a:ext cx="6432696" cy="3693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Zero Knowledge Proofs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Fiat Shamir, DLEQ,  </a:t>
            </a:r>
            <a:r>
              <a:rPr lang="en-US" dirty="0" err="1">
                <a:solidFill>
                  <a:srgbClr val="C00000"/>
                </a:solidFill>
              </a:rPr>
              <a:t>zkSnarks</a:t>
            </a:r>
            <a:r>
              <a:rPr lang="en-US" dirty="0">
                <a:solidFill>
                  <a:srgbClr val="C00000"/>
                </a:solidFill>
              </a:rPr>
              <a:t>, </a:t>
            </a:r>
          </a:p>
          <a:p>
            <a:r>
              <a:rPr lang="en-US" dirty="0">
                <a:solidFill>
                  <a:srgbClr val="C00000"/>
                </a:solidFill>
              </a:rPr>
              <a:t>Ring Signatures, Range Proofs, Accumulators,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Pedersen Commitments </a:t>
            </a:r>
          </a:p>
          <a:p>
            <a:r>
              <a:rPr lang="en-US" b="1" dirty="0">
                <a:solidFill>
                  <a:srgbClr val="C00000"/>
                </a:solidFill>
              </a:rPr>
              <a:t>Homomorphic Encryption:</a:t>
            </a:r>
          </a:p>
          <a:p>
            <a:r>
              <a:rPr lang="en-US" dirty="0">
                <a:solidFill>
                  <a:srgbClr val="C00000"/>
                </a:solidFill>
              </a:rPr>
              <a:t>Basics</a:t>
            </a:r>
          </a:p>
          <a:p>
            <a:r>
              <a:rPr lang="en-US" dirty="0">
                <a:solidFill>
                  <a:srgbClr val="C00000"/>
                </a:solidFill>
              </a:rPr>
              <a:t>Concepts and Code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Data Sharing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Cloud Processing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MPC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Machine Learning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2828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Digital Signatures</a:t>
            </a:r>
            <a:endParaRPr sz="4000" dirty="0">
              <a:solidFill>
                <a:srgbClr val="C00000"/>
              </a:solidFill>
            </a:endParaRPr>
          </a:p>
        </p:txBody>
      </p:sp>
      <p:pic>
        <p:nvPicPr>
          <p:cNvPr id="4" name="Picture 3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97EF8B3F-57EC-45D5-4635-5398F026D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708"/>
            <a:ext cx="11708582" cy="52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27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45">
            <a:extLst>
              <a:ext uri="{FF2B5EF4-FFF2-40B4-BE49-F238E27FC236}">
                <a16:creationId xmlns:a16="http://schemas.microsoft.com/office/drawing/2014/main" id="{D0699BEC-477C-0F4B-8857-E5ADA610DD92}"/>
              </a:ext>
            </a:extLst>
          </p:cNvPr>
          <p:cNvSpPr txBox="1">
            <a:spLocks/>
          </p:cNvSpPr>
          <p:nvPr/>
        </p:nvSpPr>
        <p:spPr>
          <a:xfrm>
            <a:off x="0" y="-97917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4000" b="1" dirty="0">
                <a:solidFill>
                  <a:srgbClr val="C00000"/>
                </a:solidFill>
              </a:rPr>
              <a:t>ECDSA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6B0C0-75ED-304E-B6D6-B404D16977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A9708-8C8F-74C8-C370-BFAB7D64398B}"/>
              </a:ext>
            </a:extLst>
          </p:cNvPr>
          <p:cNvSpPr txBox="1"/>
          <p:nvPr/>
        </p:nvSpPr>
        <p:spPr>
          <a:xfrm>
            <a:off x="738351" y="6227524"/>
            <a:ext cx="662677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https://asecuritysite.com/ecdsa/ecdsa3</a:t>
            </a:r>
            <a:r>
              <a:rPr lang="en-US" dirty="0"/>
              <a:t> </a:t>
            </a:r>
          </a:p>
        </p:txBody>
      </p:sp>
      <p:pic>
        <p:nvPicPr>
          <p:cNvPr id="3" name="Picture 2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24AC4CE1-1CEA-ADBF-7450-A8B0FBB28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1" y="1009513"/>
            <a:ext cx="10887039" cy="50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0046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6A14-6142-2497-54B6-797985F98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62EBA-A9BF-9405-4B2D-6FC7A2C7D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Zero Knowledge Proofs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A0368-3CCE-9BBA-27AD-04EEDF632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348" y="2405035"/>
            <a:ext cx="9144000" cy="1655762"/>
          </a:xfrm>
        </p:spPr>
        <p:txBody>
          <a:bodyPr/>
          <a:lstStyle/>
          <a:p>
            <a:r>
              <a:rPr lang="en-US" b="1" dirty="0"/>
              <a:t>Prof Bill Buchanan OBE FRSE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C5417-5845-97FE-BDBA-B6DDE406F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492D6-0A8D-0FF3-F60A-7B765D916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7A91D6-ACFC-0549-995B-1D057AD210DF}"/>
              </a:ext>
            </a:extLst>
          </p:cNvPr>
          <p:cNvSpPr/>
          <p:nvPr/>
        </p:nvSpPr>
        <p:spPr>
          <a:xfrm>
            <a:off x="3402752" y="3568357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r>
              <a:rPr lang="en-US" sz="2600" b="1" dirty="0">
                <a:solidFill>
                  <a:schemeClr val="bg1"/>
                </a:solidFill>
              </a:rPr>
              <a:t>/zero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3DF7F-4B8F-39A3-FFF6-4F54C5D2C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84" y="5466371"/>
            <a:ext cx="3466214" cy="1733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24928-D2B9-F83C-194C-AAB96D32C5C4}"/>
              </a:ext>
            </a:extLst>
          </p:cNvPr>
          <p:cNvSpPr/>
          <p:nvPr/>
        </p:nvSpPr>
        <p:spPr>
          <a:xfrm>
            <a:off x="3402752" y="4517364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dleq</a:t>
            </a:r>
            <a:endParaRPr lang="en-US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009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BAB62-4CC3-A934-3F8B-6E9DB8FF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345">
            <a:extLst>
              <a:ext uri="{FF2B5EF4-FFF2-40B4-BE49-F238E27FC236}">
                <a16:creationId xmlns:a16="http://schemas.microsoft.com/office/drawing/2014/main" id="{8DF7F4FC-C71F-A42E-CC56-64124D4FD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9" y="34290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t>Zero-knowledge Proof</a:t>
            </a:r>
            <a:br/>
            <a:r>
              <a:t> </a:t>
            </a:r>
          </a:p>
        </p:txBody>
      </p:sp>
      <p:sp>
        <p:nvSpPr>
          <p:cNvPr id="200" name="Text Placeholder 1">
            <a:extLst>
              <a:ext uri="{FF2B5EF4-FFF2-40B4-BE49-F238E27FC236}">
                <a16:creationId xmlns:a16="http://schemas.microsoft.com/office/drawing/2014/main" id="{5F572D39-AD75-3BCF-501D-C3DF847F99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22900" y="1122540"/>
            <a:ext cx="2610966" cy="1826400"/>
          </a:xfrm>
          <a:prstGeom prst="rect">
            <a:avLst/>
          </a:prstGeom>
        </p:spPr>
        <p:txBody>
          <a:bodyPr/>
          <a:lstStyle/>
          <a:p>
            <a:r>
              <a:t>Peggy is the prover.</a:t>
            </a:r>
          </a:p>
          <a:p>
            <a:r>
              <a:t>Victor is the verifier.</a:t>
            </a:r>
          </a:p>
        </p:txBody>
      </p:sp>
      <p:pic>
        <p:nvPicPr>
          <p:cNvPr id="201" name="Picture 2" descr="Picture 2">
            <a:extLst>
              <a:ext uri="{FF2B5EF4-FFF2-40B4-BE49-F238E27FC236}">
                <a16:creationId xmlns:a16="http://schemas.microsoft.com/office/drawing/2014/main" id="{E0E03CCF-ED37-67F4-AEDE-9B6CE5FC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21" y="491605"/>
            <a:ext cx="6978214" cy="488113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 Placeholder 1">
            <a:extLst>
              <a:ext uri="{FF2B5EF4-FFF2-40B4-BE49-F238E27FC236}">
                <a16:creationId xmlns:a16="http://schemas.microsoft.com/office/drawing/2014/main" id="{AE68FD74-7E76-3EC0-323E-44A9540A4BE0}"/>
              </a:ext>
            </a:extLst>
          </p:cNvPr>
          <p:cNvSpPr txBox="1"/>
          <p:nvPr/>
        </p:nvSpPr>
        <p:spPr>
          <a:xfrm>
            <a:off x="609600" y="3223261"/>
            <a:ext cx="4251960" cy="601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147" tIns="41147" rIns="41147" bIns="41147">
            <a:normAutofit/>
          </a:bodyPr>
          <a:lstStyle/>
          <a:p>
            <a:pPr>
              <a:lnSpc>
                <a:spcPct val="72000"/>
              </a:lnSpc>
              <a:spcBef>
                <a:spcPts val="960"/>
              </a:spcBef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rPr sz="1920"/>
              <a:t>Ali Baba - poor woodcutter -  discovers the secret of a thieves as “open sesame”</a:t>
            </a:r>
          </a:p>
        </p:txBody>
      </p:sp>
      <p:pic>
        <p:nvPicPr>
          <p:cNvPr id="203" name="Picture 8" descr="Picture 8">
            <a:extLst>
              <a:ext uri="{FF2B5EF4-FFF2-40B4-BE49-F238E27FC236}">
                <a16:creationId xmlns:a16="http://schemas.microsoft.com/office/drawing/2014/main" id="{38B7312E-CAAE-5EA1-991B-7CB30987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37611"/>
            <a:ext cx="4572000" cy="2777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6" descr="Picture 6">
            <a:extLst>
              <a:ext uri="{FF2B5EF4-FFF2-40B4-BE49-F238E27FC236}">
                <a16:creationId xmlns:a16="http://schemas.microsoft.com/office/drawing/2014/main" id="{3DC9E847-4E59-0D31-F16C-41BE3BB8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27" y="6792357"/>
            <a:ext cx="7738111" cy="4732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914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Interactive Zero-Knowledge Proof</a:t>
            </a:r>
            <a:endParaRPr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7EEBA-6FFC-D947-9F76-9B17579DF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CEFB2E-04CA-C644-8491-D6EB7D0F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17" y="765868"/>
            <a:ext cx="8041331" cy="424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968D2-BA10-7877-4771-0046AE318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World">
            <a:hlinkClick r:id="rId2"/>
            <a:extLst>
              <a:ext uri="{FF2B5EF4-FFF2-40B4-BE49-F238E27FC236}">
                <a16:creationId xmlns:a16="http://schemas.microsoft.com/office/drawing/2014/main" id="{0345CBC2-E720-D17D-AB81-E11594C1E924}"/>
              </a:ext>
            </a:extLst>
          </p:cNvPr>
          <p:cNvSpPr/>
          <p:nvPr/>
        </p:nvSpPr>
        <p:spPr>
          <a:xfrm>
            <a:off x="601008" y="5575778"/>
            <a:ext cx="826189" cy="82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gradFill>
            <a:gsLst>
              <a:gs pos="0">
                <a:srgbClr val="4F687D"/>
              </a:gs>
              <a:gs pos="100000">
                <a:srgbClr val="435158"/>
              </a:gs>
            </a:gsLst>
            <a:lin ang="5400000"/>
          </a:gradFill>
          <a:ln w="3175">
            <a:miter lim="400000"/>
          </a:ln>
          <a:effectLst>
            <a:outerShdw dir="5400000" rotWithShape="0">
              <a:srgbClr val="000000">
                <a:alpha val="40000"/>
              </a:srgbClr>
            </a:outerShdw>
          </a:effectLst>
        </p:spPr>
        <p:txBody>
          <a:bodyPr lIns="24109" tIns="24109" rIns="24109" bIns="24109" anchor="ctr"/>
          <a:lstStyle/>
          <a:p>
            <a:pPr algn="ctr" defTabSz="410765">
              <a:defRPr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  <a:endParaRPr sz="2160"/>
          </a:p>
        </p:txBody>
      </p:sp>
      <p:sp>
        <p:nvSpPr>
          <p:cNvPr id="214" name="Zero Knowledge Proof: Fiat-Shamir">
            <a:extLst>
              <a:ext uri="{FF2B5EF4-FFF2-40B4-BE49-F238E27FC236}">
                <a16:creationId xmlns:a16="http://schemas.microsoft.com/office/drawing/2014/main" id="{0C3F622A-AF01-F390-34E6-74314A4605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463" y="287481"/>
            <a:ext cx="9175387" cy="58473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Zero Knowledge Proof</a:t>
            </a:r>
          </a:p>
        </p:txBody>
      </p:sp>
      <p:grpSp>
        <p:nvGrpSpPr>
          <p:cNvPr id="218" name="Image">
            <a:extLst>
              <a:ext uri="{FF2B5EF4-FFF2-40B4-BE49-F238E27FC236}">
                <a16:creationId xmlns:a16="http://schemas.microsoft.com/office/drawing/2014/main" id="{FE28E1C2-7930-F5D9-182B-E26A7B555EB6}"/>
              </a:ext>
            </a:extLst>
          </p:cNvPr>
          <p:cNvGrpSpPr/>
          <p:nvPr/>
        </p:nvGrpSpPr>
        <p:grpSpPr>
          <a:xfrm>
            <a:off x="773126" y="943846"/>
            <a:ext cx="7131571" cy="3173168"/>
            <a:chOff x="0" y="0"/>
            <a:chExt cx="5942975" cy="2644306"/>
          </a:xfrm>
        </p:grpSpPr>
        <p:pic>
          <p:nvPicPr>
            <p:cNvPr id="217" name="Image" descr="Image">
              <a:extLst>
                <a:ext uri="{FF2B5EF4-FFF2-40B4-BE49-F238E27FC236}">
                  <a16:creationId xmlns:a16="http://schemas.microsoft.com/office/drawing/2014/main" id="{EB301D26-136F-CF70-98CC-553BFC212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800" y="25400"/>
              <a:ext cx="5841376" cy="25173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6" name="Image" descr="Image">
              <a:extLst>
                <a:ext uri="{FF2B5EF4-FFF2-40B4-BE49-F238E27FC236}">
                  <a16:creationId xmlns:a16="http://schemas.microsoft.com/office/drawing/2014/main" id="{29931AAB-4018-8059-0F11-ED958F0A9CAB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"/>
              <a:ext cx="5942976" cy="2644307"/>
            </a:xfrm>
            <a:prstGeom prst="rect">
              <a:avLst/>
            </a:prstGeom>
            <a:effectLst/>
          </p:spPr>
        </p:pic>
      </p:grpSp>
      <p:grpSp>
        <p:nvGrpSpPr>
          <p:cNvPr id="221" name="Image">
            <a:extLst>
              <a:ext uri="{FF2B5EF4-FFF2-40B4-BE49-F238E27FC236}">
                <a16:creationId xmlns:a16="http://schemas.microsoft.com/office/drawing/2014/main" id="{AE71138D-D165-8BAB-A142-ADA5183A16A7}"/>
              </a:ext>
            </a:extLst>
          </p:cNvPr>
          <p:cNvGrpSpPr/>
          <p:nvPr/>
        </p:nvGrpSpPr>
        <p:grpSpPr>
          <a:xfrm>
            <a:off x="4076317" y="3293688"/>
            <a:ext cx="7082791" cy="3436319"/>
            <a:chOff x="0" y="0"/>
            <a:chExt cx="5902325" cy="2863598"/>
          </a:xfrm>
        </p:grpSpPr>
        <p:pic>
          <p:nvPicPr>
            <p:cNvPr id="220" name="Image" descr="Image">
              <a:extLst>
                <a:ext uri="{FF2B5EF4-FFF2-40B4-BE49-F238E27FC236}">
                  <a16:creationId xmlns:a16="http://schemas.microsoft.com/office/drawing/2014/main" id="{098470E6-7A25-F51F-4C40-FEE40D36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" y="25400"/>
              <a:ext cx="5800726" cy="27365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9" name="Image" descr="Image">
              <a:extLst>
                <a:ext uri="{FF2B5EF4-FFF2-40B4-BE49-F238E27FC236}">
                  <a16:creationId xmlns:a16="http://schemas.microsoft.com/office/drawing/2014/main" id="{A47F7228-6175-090F-259A-AEBF8FC0742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5902326" cy="2863599"/>
            </a:xfrm>
            <a:prstGeom prst="rect">
              <a:avLst/>
            </a:prstGeom>
            <a:effectLst/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91333EA-CB57-6DF4-1422-32B422532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80" y="1450242"/>
            <a:ext cx="7354342" cy="41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9952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2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b="1" dirty="0"/>
              <a:t>Interactive random oracle access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7656" y="2412124"/>
            <a:ext cx="8292662" cy="4445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</a:t>
            </a:r>
            <a:r>
              <a:rPr lang="en-US" baseline="30000" dirty="0"/>
              <a:t>r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30000" dirty="0" err="1"/>
              <a:t>c</a:t>
            </a:r>
            <a:r>
              <a:rPr lang="en-US" dirty="0"/>
              <a:t> 	= </a:t>
            </a:r>
            <a:r>
              <a:rPr lang="en-US" dirty="0" err="1"/>
              <a:t>g</a:t>
            </a:r>
            <a:r>
              <a:rPr lang="en-US" baseline="30000" dirty="0" err="1"/>
              <a:t>v</a:t>
            </a:r>
            <a:r>
              <a:rPr lang="en-US" baseline="30000" dirty="0"/>
              <a:t>- cx</a:t>
            </a:r>
            <a:r>
              <a:rPr lang="en-US" dirty="0"/>
              <a:t> (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)</a:t>
            </a:r>
            <a:r>
              <a:rPr lang="en-US" baseline="30000" dirty="0"/>
              <a:t>c 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= </a:t>
            </a:r>
            <a:r>
              <a:rPr lang="en-US" dirty="0" err="1"/>
              <a:t>g</a:t>
            </a:r>
            <a:r>
              <a:rPr lang="en-US" baseline="30000" dirty="0" err="1"/>
              <a:t>v</a:t>
            </a:r>
            <a:r>
              <a:rPr lang="en-US" baseline="30000" dirty="0"/>
              <a:t>- cx</a:t>
            </a:r>
            <a:r>
              <a:rPr lang="en-US" dirty="0"/>
              <a:t> </a:t>
            </a:r>
            <a:r>
              <a:rPr lang="en-US" dirty="0" err="1"/>
              <a:t>g</a:t>
            </a:r>
            <a:r>
              <a:rPr lang="en-US" baseline="30000" dirty="0" err="1"/>
              <a:t>xc</a:t>
            </a:r>
            <a:endParaRPr lang="en-US" baseline="30000" dirty="0"/>
          </a:p>
          <a:p>
            <a:pPr marL="0" indent="0">
              <a:buNone/>
            </a:pPr>
            <a:r>
              <a:rPr lang="en-US" dirty="0"/>
              <a:t>	= </a:t>
            </a:r>
            <a:r>
              <a:rPr lang="en-US" dirty="0" err="1"/>
              <a:t>g</a:t>
            </a:r>
            <a:r>
              <a:rPr lang="en-US" baseline="30000" dirty="0" err="1"/>
              <a:t>v</a:t>
            </a:r>
            <a:r>
              <a:rPr lang="en-US" baseline="30000" dirty="0"/>
              <a:t>- cx+ cx</a:t>
            </a:r>
            <a:r>
              <a:rPr lang="en-US" dirty="0"/>
              <a:t> 	</a:t>
            </a:r>
          </a:p>
          <a:p>
            <a:pPr marL="0" indent="0">
              <a:buNone/>
            </a:pPr>
            <a:r>
              <a:rPr lang="en-US" dirty="0"/>
              <a:t>	= </a:t>
            </a:r>
            <a:r>
              <a:rPr lang="en-US" dirty="0" err="1"/>
              <a:t>g</a:t>
            </a:r>
            <a:r>
              <a:rPr lang="en-US" baseline="30000" dirty="0" err="1"/>
              <a:t>v</a:t>
            </a:r>
            <a:endParaRPr lang="en-US"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4C32117B-A272-D214-8EA9-40FE8025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6" y="4938431"/>
            <a:ext cx="1279713" cy="1919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8A8DE6CB-E4EB-7898-13A5-4492D15A2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88" y="866266"/>
            <a:ext cx="8624955" cy="600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4581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345"/>
          <p:cNvSpPr txBox="1">
            <a:spLocks noGrp="1"/>
          </p:cNvSpPr>
          <p:nvPr>
            <p:ph type="title"/>
          </p:nvPr>
        </p:nvSpPr>
        <p:spPr>
          <a:xfrm>
            <a:off x="609599" y="34290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dirty="0"/>
              <a:t>Zero-knowledge Proof</a:t>
            </a:r>
            <a:r>
              <a:rPr lang="en-US" dirty="0"/>
              <a:t> (Interactive – Discrete Logs to ECC)</a:t>
            </a:r>
            <a:br>
              <a:rPr dirty="0"/>
            </a:br>
            <a:r>
              <a:rPr dirty="0"/>
              <a:t> </a:t>
            </a:r>
          </a:p>
        </p:txBody>
      </p:sp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5E5937C-528B-2D30-663E-0BBB5242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1" y="1055352"/>
            <a:ext cx="6472252" cy="45042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A4E239-291E-08A3-DB71-6F0B1F86F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52" y="1122542"/>
            <a:ext cx="5237247" cy="44664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/>
          <p:cNvSpPr txBox="1">
            <a:spLocks noGrp="1"/>
          </p:cNvSpPr>
          <p:nvPr>
            <p:ph type="title"/>
          </p:nvPr>
        </p:nvSpPr>
        <p:spPr>
          <a:xfrm>
            <a:off x="609599" y="34290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dirty="0"/>
              <a:t>Non-interactive random oracle access</a:t>
            </a:r>
            <a:r>
              <a:rPr lang="en-US" dirty="0"/>
              <a:t> Zero Knowledge Proof (Discrete Logs)</a:t>
            </a:r>
            <a:endParaRPr dirty="0"/>
          </a:p>
        </p:txBody>
      </p:sp>
      <p:sp>
        <p:nvSpPr>
          <p:cNvPr id="250" name="Tex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1" name="Picture 4" descr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05" y="1003543"/>
            <a:ext cx="8515745" cy="5511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AC006-F648-8DEF-7190-10D265E1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D557468F-B8AC-3063-E9CB-4FFE7A84C1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9" y="34290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GB" dirty="0"/>
              <a:t>Non-interactive random oracle access Zero Knowledge Proof (ECC)</a:t>
            </a:r>
            <a:br>
              <a:rPr dirty="0"/>
            </a:br>
            <a:r>
              <a:rPr dirty="0"/>
              <a:t> </a:t>
            </a:r>
          </a:p>
        </p:txBody>
      </p:sp>
      <p:sp>
        <p:nvSpPr>
          <p:cNvPr id="250" name="Text Placeholder 1">
            <a:extLst>
              <a:ext uri="{FF2B5EF4-FFF2-40B4-BE49-F238E27FC236}">
                <a16:creationId xmlns:a16="http://schemas.microsoft.com/office/drawing/2014/main" id="{5DB2B079-3557-120B-7D6D-E6E729126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Picture 2" descr="A diagram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2C536DFC-B3A7-E7D9-1807-1DB68439C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47" y="927099"/>
            <a:ext cx="68199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5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11FC6-BE04-AF3F-CDF9-CAFFF934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78B7-2A8B-2CEC-B597-023063720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Cryptography Overview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91CDE-AC86-2087-785D-B96E23876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348" y="2405035"/>
            <a:ext cx="9144000" cy="1655762"/>
          </a:xfrm>
        </p:spPr>
        <p:txBody>
          <a:bodyPr/>
          <a:lstStyle/>
          <a:p>
            <a:r>
              <a:rPr lang="en-US" b="1" dirty="0"/>
              <a:t>Prof Bill Buchanan OBE FRSE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D80B3-DEBA-EDCD-142D-355E63ED9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B52A3-01CE-4596-C3A4-89A19FF9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16CAD6-B7DE-A8EA-2F31-C1995FF6B9A7}"/>
              </a:ext>
            </a:extLst>
          </p:cNvPr>
          <p:cNvSpPr/>
          <p:nvPr/>
        </p:nvSpPr>
        <p:spPr>
          <a:xfrm>
            <a:off x="3402752" y="3568357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endParaRPr lang="en-US" sz="2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79D35-DB25-E336-C761-6B5E1E001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84" y="5466371"/>
            <a:ext cx="3466214" cy="17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6542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D63BC-013E-BCDF-5267-B3E5D77C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C2DAD46D-BC73-7BA9-C650-249E4C1410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9" y="34290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GB" b="1" dirty="0"/>
              <a:t>NIZK (Non-interactive Zero Knowledge) proofs of discrete - log equality </a:t>
            </a:r>
            <a:br>
              <a:rPr dirty="0"/>
            </a:br>
            <a:r>
              <a:rPr dirty="0"/>
              <a:t> </a:t>
            </a:r>
          </a:p>
        </p:txBody>
      </p:sp>
      <p:sp>
        <p:nvSpPr>
          <p:cNvPr id="250" name="Text Placeholder 1">
            <a:extLst>
              <a:ext uri="{FF2B5EF4-FFF2-40B4-BE49-F238E27FC236}">
                <a16:creationId xmlns:a16="http://schemas.microsoft.com/office/drawing/2014/main" id="{4B103B1B-A9AB-0053-23AB-72625C6461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" name="Picture 7" descr="A screen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11428DE9-4E5A-CF3D-D145-6F15E41E6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40" y="1122542"/>
            <a:ext cx="7772400" cy="5608055"/>
          </a:xfrm>
          <a:prstGeom prst="rect">
            <a:avLst/>
          </a:prstGeom>
        </p:spPr>
      </p:pic>
      <p:pic>
        <p:nvPicPr>
          <p:cNvPr id="12" name="Picture 11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7640BA97-E2A6-510B-0056-D72A58110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50" y="1353698"/>
            <a:ext cx="3708400" cy="558800"/>
          </a:xfrm>
          <a:prstGeom prst="rect">
            <a:avLst/>
          </a:prstGeom>
        </p:spPr>
      </p:pic>
      <p:pic>
        <p:nvPicPr>
          <p:cNvPr id="14" name="Picture 13" descr="A diagram of a brand&#10;&#10;AI-generated content may be incorrect.">
            <a:extLst>
              <a:ext uri="{FF2B5EF4-FFF2-40B4-BE49-F238E27FC236}">
                <a16:creationId xmlns:a16="http://schemas.microsoft.com/office/drawing/2014/main" id="{4DCEBF0D-89C9-E5D3-33D4-0EA3A4C2D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61" y="3560146"/>
            <a:ext cx="5058379" cy="30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0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2A819-4239-EF9C-26DD-A1856E92E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3E2CA8C1-75B1-76B3-52FA-522F699C4B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58" y="17392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US" dirty="0"/>
              <a:t>Ring Signatures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DE6A62-2F89-C938-DB0B-75925816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245"/>
            <a:ext cx="6898831" cy="555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diagram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2F894A97-93A0-6586-092E-F68E07EE6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38" y="173921"/>
            <a:ext cx="4990504" cy="3797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8C7A21-8F56-70F0-AF6F-A0F22B053539}"/>
              </a:ext>
            </a:extLst>
          </p:cNvPr>
          <p:cNvSpPr txBox="1"/>
          <p:nvPr/>
        </p:nvSpPr>
        <p:spPr>
          <a:xfrm>
            <a:off x="6001512" y="5876467"/>
            <a:ext cx="619048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1" dirty="0"/>
              <a:t>Ring signature</a:t>
            </a:r>
            <a:r>
              <a:rPr lang="en-GB" dirty="0"/>
              <a:t>, and which provides </a:t>
            </a:r>
            <a:r>
              <a:rPr lang="en-GB" b="1" dirty="0"/>
              <a:t>anonymity</a:t>
            </a:r>
            <a:r>
              <a:rPr lang="en-GB" dirty="0"/>
              <a:t>, </a:t>
            </a:r>
            <a:r>
              <a:rPr lang="en-GB" b="1" dirty="0"/>
              <a:t>unforgivably</a:t>
            </a:r>
            <a:r>
              <a:rPr lang="en-GB" dirty="0"/>
              <a:t> and </a:t>
            </a:r>
            <a:r>
              <a:rPr lang="en-GB" b="1" dirty="0"/>
              <a:t>collusion resistance.</a:t>
            </a:r>
            <a:endParaRPr lang="en-US" dirty="0"/>
          </a:p>
        </p:txBody>
      </p:sp>
      <p:pic>
        <p:nvPicPr>
          <p:cNvPr id="8" name="Picture 7" descr="A document with text and a black text&#10;&#10;AI-generated content may be incorrect.">
            <a:extLst>
              <a:ext uri="{FF2B5EF4-FFF2-40B4-BE49-F238E27FC236}">
                <a16:creationId xmlns:a16="http://schemas.microsoft.com/office/drawing/2014/main" id="{88CADD7F-9E09-33C0-5E41-934778F46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65" y="4035262"/>
            <a:ext cx="3651250" cy="18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3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93E81-32D3-1013-2118-D4A194E20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C39A90A0-C2A6-FA57-AB72-F7F473A25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58" y="17392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US" sz="2600" b="1" dirty="0"/>
              <a:t>Accumulators</a:t>
            </a:r>
            <a:endParaRPr sz="2600" b="1" dirty="0"/>
          </a:p>
        </p:txBody>
      </p:sp>
      <p:pic>
        <p:nvPicPr>
          <p:cNvPr id="3" name="Picture 2" descr="A diagram of a key system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A451BDF5-DF00-E3FC-C58B-37B8BB0C9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35" y="798837"/>
            <a:ext cx="9168130" cy="57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B16D5-C25B-0C28-45E5-C0C7B2290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2868259A-556A-101D-83D6-C39EFC142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58" y="17392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US" sz="2600" b="1" dirty="0"/>
              <a:t>Range Proofs – such as Bulletproofs</a:t>
            </a:r>
            <a:endParaRPr sz="2600" b="1" dirty="0"/>
          </a:p>
        </p:txBody>
      </p:sp>
      <p:pic>
        <p:nvPicPr>
          <p:cNvPr id="4" name="Picture 3" descr="A diagram of a diagram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7EC8D38A-7130-95EA-71E2-8218F941D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7" y="1017570"/>
            <a:ext cx="5869435" cy="2749757"/>
          </a:xfrm>
          <a:prstGeom prst="rect">
            <a:avLst/>
          </a:prstGeom>
        </p:spPr>
      </p:pic>
      <p:pic>
        <p:nvPicPr>
          <p:cNvPr id="6" name="Picture 5" descr="A diagram of a money transfer&#10;&#10;AI-generated content may be incorrect.">
            <a:extLst>
              <a:ext uri="{FF2B5EF4-FFF2-40B4-BE49-F238E27FC236}">
                <a16:creationId xmlns:a16="http://schemas.microsoft.com/office/drawing/2014/main" id="{25A7AF85-07FC-D38C-57F3-8B0459AC3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5648"/>
            <a:ext cx="6044084" cy="4796613"/>
          </a:xfrm>
          <a:prstGeom prst="rect">
            <a:avLst/>
          </a:prstGeom>
        </p:spPr>
      </p:pic>
      <p:pic>
        <p:nvPicPr>
          <p:cNvPr id="8" name="Picture 7" descr="A document with text and words&#10;&#10;AI-generated content may be incorrect.">
            <a:extLst>
              <a:ext uri="{FF2B5EF4-FFF2-40B4-BE49-F238E27FC236}">
                <a16:creationId xmlns:a16="http://schemas.microsoft.com/office/drawing/2014/main" id="{15FE6A23-010A-E004-24E0-A8F3AC718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9" y="3831335"/>
            <a:ext cx="5433060" cy="29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72B68-7AD7-A68E-9298-00212C438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C78780BA-B154-3596-70EC-01A135DB3F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58" y="17392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US" sz="2600" b="1" dirty="0"/>
              <a:t>Pedersen Commitment</a:t>
            </a:r>
            <a:endParaRPr sz="2600" b="1" dirty="0"/>
          </a:p>
        </p:txBody>
      </p:sp>
      <p:pic>
        <p:nvPicPr>
          <p:cNvPr id="3" name="Picture 2" descr="A diagram of a person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C2932B53-7CEB-9B21-447B-1F480690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69" y="1385528"/>
            <a:ext cx="9503081" cy="49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7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EC23B-E5EC-465E-7D62-3604B9127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8E36FD59-EA1F-DFB2-BA01-9BA7B93756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58" y="17392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US" dirty="0" err="1"/>
              <a:t>zkSnarks</a:t>
            </a:r>
            <a:r>
              <a:rPr lang="en-US" dirty="0"/>
              <a:t>  (</a:t>
            </a:r>
            <a:r>
              <a:rPr lang="en-GB" dirty="0"/>
              <a:t>Zero-Knowledge Succinct Non-Interactive Argument of Knowledge</a:t>
            </a:r>
            <a:r>
              <a:rPr lang="en-US" dirty="0"/>
              <a:t>)– with R1CS (</a:t>
            </a:r>
            <a:r>
              <a:rPr lang="en-GB" dirty="0"/>
              <a:t>Rank 1 Constraint System)</a:t>
            </a:r>
            <a:r>
              <a:rPr dirty="0"/>
              <a:t> </a:t>
            </a:r>
          </a:p>
        </p:txBody>
      </p:sp>
      <p:pic>
        <p:nvPicPr>
          <p:cNvPr id="4" name="Picture 3" descr="A black numbers and symbols&#10;&#10;AI-generated content may be incorrect.">
            <a:extLst>
              <a:ext uri="{FF2B5EF4-FFF2-40B4-BE49-F238E27FC236}">
                <a16:creationId xmlns:a16="http://schemas.microsoft.com/office/drawing/2014/main" id="{3AC6CA45-4E5F-32E1-E206-3F5D058C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8" y="2835817"/>
            <a:ext cx="2590800" cy="558800"/>
          </a:xfrm>
          <a:prstGeom prst="rect">
            <a:avLst/>
          </a:prstGeom>
        </p:spPr>
      </p:pic>
      <p:pic>
        <p:nvPicPr>
          <p:cNvPr id="10" name="Picture 9" descr="A computer screen with white text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288D9337-2D11-0322-D9F5-54DC537E8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14" y="766936"/>
            <a:ext cx="6896986" cy="6042341"/>
          </a:xfrm>
          <a:prstGeom prst="rect">
            <a:avLst/>
          </a:prstGeom>
        </p:spPr>
      </p:pic>
      <p:pic>
        <p:nvPicPr>
          <p:cNvPr id="12" name="Picture 11" descr="A math equations and symbols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A8553820-4B5F-5B2B-4149-11AC58134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671411"/>
            <a:ext cx="2298700" cy="1384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330ED64-8344-351C-97B2-916CE1DF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5422718"/>
            <a:ext cx="2078355" cy="138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diagram of a function&#10;&#10;AI-generated content may be incorrect.">
            <a:extLst>
              <a:ext uri="{FF2B5EF4-FFF2-40B4-BE49-F238E27FC236}">
                <a16:creationId xmlns:a16="http://schemas.microsoft.com/office/drawing/2014/main" id="{D6FBD261-B629-4510-17CA-8540A75C2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8" y="1159916"/>
            <a:ext cx="3448312" cy="15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8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03979-241C-8219-C6E5-A301E5A9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FAE1-768A-154A-2F8B-9A0B7B1D3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Fully Homomorphic Encryption (FHE)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E0E12-AC06-9AA7-9957-E0580148F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348" y="2405035"/>
            <a:ext cx="9144000" cy="1655762"/>
          </a:xfrm>
        </p:spPr>
        <p:txBody>
          <a:bodyPr/>
          <a:lstStyle/>
          <a:p>
            <a:r>
              <a:rPr lang="en-US" b="1" dirty="0"/>
              <a:t>Prof Bill Buchanan OBE FRSE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B084C-4737-F74F-7B6D-8033D4C6A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6E090-4102-B6E8-3103-B6A5F0A27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D7959C-651C-BBF1-51CB-ADA967CA5DD2}"/>
              </a:ext>
            </a:extLst>
          </p:cNvPr>
          <p:cNvSpPr/>
          <p:nvPr/>
        </p:nvSpPr>
        <p:spPr>
          <a:xfrm>
            <a:off x="3402752" y="3568357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openfhe</a:t>
            </a:r>
            <a:endParaRPr lang="en-US" sz="2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DA148-CBFE-FD07-1FA1-03168E779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84" y="5466371"/>
            <a:ext cx="3466214" cy="17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4435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Background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8160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69CBE-9F62-EBED-BD75-FEFF73C1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key&#10;&#10;Description automatically generated">
            <a:extLst>
              <a:ext uri="{FF2B5EF4-FFF2-40B4-BE49-F238E27FC236}">
                <a16:creationId xmlns:a16="http://schemas.microsoft.com/office/drawing/2014/main" id="{696DCDA8-3845-6F86-8108-F8B60C2AE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3429000"/>
            <a:ext cx="7772400" cy="3565249"/>
          </a:xfrm>
          <a:prstGeom prst="rect">
            <a:avLst/>
          </a:prstGeom>
        </p:spPr>
      </p:pic>
      <p:sp>
        <p:nvSpPr>
          <p:cNvPr id="865" name="SEAL CKKS">
            <a:extLst>
              <a:ext uri="{FF2B5EF4-FFF2-40B4-BE49-F238E27FC236}">
                <a16:creationId xmlns:a16="http://schemas.microsoft.com/office/drawing/2014/main" id="{FEF68CF7-B7AF-EE2E-3582-3CE7FDC02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FHE</a:t>
            </a:r>
            <a:endParaRPr dirty="0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0E44AE0D-760D-087D-4BA0-3F6FA1DBE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-78897"/>
            <a:ext cx="7772400" cy="35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41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Homomorphic Encryption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Encryption</a:t>
            </a:r>
          </a:p>
        </p:txBody>
      </p:sp>
      <p:pic>
        <p:nvPicPr>
          <p:cNvPr id="44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442" name="https://asecuritysite.com/homomorphic/"/>
          <p:cNvSpPr txBox="1"/>
          <p:nvPr/>
        </p:nvSpPr>
        <p:spPr>
          <a:xfrm>
            <a:off x="64182" y="6523843"/>
            <a:ext cx="5039440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https://asecuritysite.com/homomorphic/</a:t>
            </a:r>
          </a:p>
        </p:txBody>
      </p:sp>
      <p:pic>
        <p:nvPicPr>
          <p:cNvPr id="443" name="PLwZN27Kqakq.png" descr="PLwZN27Kqak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18" y="810617"/>
            <a:ext cx="10006046" cy="5567610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9862D1-5FCC-0541-2481-923C5FF169AE}"/>
              </a:ext>
            </a:extLst>
          </p:cNvPr>
          <p:cNvSpPr/>
          <p:nvPr/>
        </p:nvSpPr>
        <p:spPr>
          <a:xfrm>
            <a:off x="6766560" y="3594421"/>
            <a:ext cx="4593304" cy="245296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90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0E77A-0D97-01A6-350C-841E0580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B55AA-7F40-9F17-8214-995D93AE7EF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85800" y="2070948"/>
            <a:ext cx="9144000" cy="16557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C7E7C259-FABA-3C0B-7DE3-31F7B42C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Some Actors</a:t>
            </a:r>
            <a:endParaRPr sz="4000" dirty="0">
              <a:solidFill>
                <a:srgbClr val="C00000"/>
              </a:solidFill>
            </a:endParaRP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3EE7CEC7-307C-DF79-1658-E05976D2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1208409"/>
            <a:ext cx="7772400" cy="564959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C3C2E7BB-C6EF-D3E2-8EA4-09B1FB6ABE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144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798B2-4496-9E2F-D605-5522B787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058852CC-BF44-72C2-039D-688EC6882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Polynomials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09E08-F67D-94BF-F938-6A071BC36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123" y="181188"/>
            <a:ext cx="4610100" cy="520700"/>
          </a:xfrm>
          <a:prstGeom prst="rect">
            <a:avLst/>
          </a:prstGeom>
        </p:spPr>
      </p:pic>
      <p:pic>
        <p:nvPicPr>
          <p:cNvPr id="14" name="Picture 13" descr="A math problem with black text&#10;&#10;Description automatically generated">
            <a:extLst>
              <a:ext uri="{FF2B5EF4-FFF2-40B4-BE49-F238E27FC236}">
                <a16:creationId xmlns:a16="http://schemas.microsoft.com/office/drawing/2014/main" id="{2A2FBD72-7E41-A7A6-7096-0E6507299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31" y="924629"/>
            <a:ext cx="7772400" cy="2767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16CF2-EF58-DEEC-2338-8479712B5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31" y="3937434"/>
            <a:ext cx="7772400" cy="465103"/>
          </a:xfrm>
          <a:prstGeom prst="rect">
            <a:avLst/>
          </a:prstGeom>
        </p:spPr>
      </p:pic>
      <p:pic>
        <p:nvPicPr>
          <p:cNvPr id="18" name="Picture 17" descr="A math problem with numbers&#10;&#10;Description automatically generated">
            <a:extLst>
              <a:ext uri="{FF2B5EF4-FFF2-40B4-BE49-F238E27FC236}">
                <a16:creationId xmlns:a16="http://schemas.microsoft.com/office/drawing/2014/main" id="{A6F26C1A-2C6D-CA18-8836-B1260C166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648205"/>
            <a:ext cx="7772400" cy="1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74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B578F-BD3D-D551-5284-F67C904FC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9627C896-6088-BA87-0C47-1AB6C22CA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Inv Mod p</a:t>
            </a:r>
            <a:endParaRPr dirty="0"/>
          </a:p>
        </p:txBody>
      </p:sp>
      <p:pic>
        <p:nvPicPr>
          <p:cNvPr id="3" name="Picture 2" descr="A math problem with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9AD3FED5-97D3-16EF-9540-9655BC70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02" y="162844"/>
            <a:ext cx="6846059" cy="5681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28884-09E7-CA0E-49F8-64646EDF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12" y="5928590"/>
            <a:ext cx="7772400" cy="7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1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8AAC-86E3-BAF6-C4C9-3478A0124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20BC5C50-9777-36AA-46FC-8799C250E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RLWE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4109F-AFCD-BCEB-8F44-94267386A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74" y="181085"/>
            <a:ext cx="7772400" cy="1980805"/>
          </a:xfrm>
          <a:prstGeom prst="rect">
            <a:avLst/>
          </a:prstGeom>
        </p:spPr>
      </p:pic>
      <p:pic>
        <p:nvPicPr>
          <p:cNvPr id="7" name="Picture 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F312E894-4379-B70B-62CA-4E9B5D073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74" y="2330236"/>
            <a:ext cx="7734300" cy="2768600"/>
          </a:xfrm>
          <a:prstGeom prst="rect">
            <a:avLst/>
          </a:prstGeom>
        </p:spPr>
      </p:pic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C50CE69-1EDD-F8E3-61EA-39AD06F04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17" y="4952344"/>
            <a:ext cx="7772400" cy="16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40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04F2E-E59C-A94A-5380-9082A37BE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752FAF96-83DF-B584-BBD1-F29BD6EBD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FHE</a:t>
            </a:r>
            <a:endParaRPr dirty="0"/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C76D15A5-308C-F95F-1A1E-67A3B5344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65" y="625146"/>
            <a:ext cx="7772400" cy="38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01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Homomorphic Processing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Processing</a:t>
            </a:r>
          </a:p>
        </p:txBody>
      </p:sp>
      <p:pic>
        <p:nvPicPr>
          <p:cNvPr id="50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08" name="trust - Copy of HAWK01.png" descr="trust - Copy of HAWK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955675"/>
            <a:ext cx="11258550" cy="49466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79646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Homomorphic Processing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Processing</a:t>
            </a:r>
          </a:p>
        </p:txBody>
      </p:sp>
      <p:pic>
        <p:nvPicPr>
          <p:cNvPr id="51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12" name="trust - Copy of Copy of HAWK01.png" descr="trust - Copy of Copy of HAWK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946150"/>
            <a:ext cx="11087100" cy="49657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86333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Homomorphic ML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ML</a:t>
            </a:r>
          </a:p>
        </p:txBody>
      </p:sp>
      <p:pic>
        <p:nvPicPr>
          <p:cNvPr id="515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16" name="trust - Copy of Homomorphic - Le 2.png" descr="trust - Copy of Homomorphic - L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96925"/>
            <a:ext cx="11214100" cy="52641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4831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Edge Computing/Trusted Environment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Edge Computing/Trusted Environment</a:t>
            </a:r>
          </a:p>
        </p:txBody>
      </p:sp>
      <p:pic>
        <p:nvPicPr>
          <p:cNvPr id="51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20" name="trust - Homo - Le 3.png" descr="trust - Homo - L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992743"/>
            <a:ext cx="10299700" cy="508635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0831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09443-54CC-9875-EFBF-DA80E2CE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5DE3-C917-8CC5-A5B1-5CAA6D01F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Concepts and Code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D98F1-4696-CBB5-1164-F05D529A3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4B1A7-B1BE-E970-9E89-299C087E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3543D-3A41-16DC-2EAE-690066FBC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0446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FFFE-051C-8DCD-F064-7245B5610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E6EB6BDA-3FEB-AD77-D0AC-278DC982A1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Libraries</a:t>
            </a:r>
            <a:endParaRPr dirty="0"/>
          </a:p>
        </p:txBody>
      </p:sp>
      <p:pic>
        <p:nvPicPr>
          <p:cNvPr id="3" name="Picture 2" descr="A table with text and images&#10;&#10;Description automatically generated">
            <a:extLst>
              <a:ext uri="{FF2B5EF4-FFF2-40B4-BE49-F238E27FC236}">
                <a16:creationId xmlns:a16="http://schemas.microsoft.com/office/drawing/2014/main" id="{8D6E14F4-90EA-D382-4A2C-B817AC18D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1" y="945643"/>
            <a:ext cx="9225746" cy="5833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FC491-2C53-9171-868F-3E39E9DF4C4E}"/>
              </a:ext>
            </a:extLst>
          </p:cNvPr>
          <p:cNvSpPr txBox="1"/>
          <p:nvPr/>
        </p:nvSpPr>
        <p:spPr>
          <a:xfrm>
            <a:off x="9731777" y="3862607"/>
            <a:ext cx="1817004" cy="5698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OpenFHE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72675A"/>
              </a:solidFill>
              <a:effectLst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84847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-16322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4000" b="1" dirty="0">
                <a:solidFill>
                  <a:srgbClr val="C00000"/>
                </a:solidFill>
              </a:rPr>
              <a:t>MD5, SHA-1, SHA-2, SHA-3 and XOF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6458505"/>
            <a:ext cx="3424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https://asecuritysite.com/hash/cs</a:t>
            </a:r>
            <a:r>
              <a:rPr lang="en-US" dirty="0"/>
              <a:t> 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C38896AF-7232-DA47-8B35-F2B97A1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774035"/>
            <a:ext cx="8597900" cy="576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75950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4349-CA54-DC23-84FA-AE992CDB6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F8B828ED-A8D6-0875-C93B-29F4A4146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OpenFHE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DE5B7-0698-F056-8044-AF33E3EB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04" y="1079500"/>
            <a:ext cx="7772400" cy="225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25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97625-1C8B-5CBC-A96B-9FC1827B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70AD0BDD-AFAF-7DC9-4F00-0A3C87B85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Bootstrapping</a:t>
            </a:r>
            <a:endParaRPr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69228CA-E2DD-B131-A1F2-497F1A19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4" y="4745420"/>
            <a:ext cx="7772400" cy="1855480"/>
          </a:xfrm>
          <a:prstGeom prst="rect">
            <a:avLst/>
          </a:prstGeom>
        </p:spPr>
      </p:pic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054AACF8-7AC1-E3F8-99A4-A6EDF401F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50" y="1389258"/>
            <a:ext cx="7772400" cy="302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18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9B1EA-D81D-C820-B9EC-C7A53ADE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Bootstrapping and Slots">
            <a:extLst>
              <a:ext uri="{FF2B5EF4-FFF2-40B4-BE49-F238E27FC236}">
                <a16:creationId xmlns:a16="http://schemas.microsoft.com/office/drawing/2014/main" id="{32A7773B-7BC7-75AB-7D87-3E8AA8C5DD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Bootstrapping and Slots</a:t>
            </a:r>
          </a:p>
        </p:txBody>
      </p:sp>
      <p:pic>
        <p:nvPicPr>
          <p:cNvPr id="587" name="image3.png" descr="image3.png">
            <a:extLst>
              <a:ext uri="{FF2B5EF4-FFF2-40B4-BE49-F238E27FC236}">
                <a16:creationId xmlns:a16="http://schemas.microsoft.com/office/drawing/2014/main" id="{385D720D-D315-1EA8-FC2A-B112FB52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588" name="Each ciphertext can have an associated &quot;level&quot; and a value of &quot;noise&quot;.">
            <a:extLst>
              <a:ext uri="{FF2B5EF4-FFF2-40B4-BE49-F238E27FC236}">
                <a16:creationId xmlns:a16="http://schemas.microsoft.com/office/drawing/2014/main" id="{4C8953E8-9619-6DA9-2953-644AE2BD09EE}"/>
              </a:ext>
            </a:extLst>
          </p:cNvPr>
          <p:cNvSpPr txBox="1"/>
          <p:nvPr/>
        </p:nvSpPr>
        <p:spPr>
          <a:xfrm>
            <a:off x="583782" y="1261530"/>
            <a:ext cx="4436549" cy="608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Each ciphertext can have an associated "level" and a value of "noise".</a:t>
            </a:r>
          </a:p>
        </p:txBody>
      </p:sp>
      <p:sp>
        <p:nvSpPr>
          <p:cNvPr id="589" name="We have various levels. One multiplication consumes a level, and adds noise.">
            <a:extLst>
              <a:ext uri="{FF2B5EF4-FFF2-40B4-BE49-F238E27FC236}">
                <a16:creationId xmlns:a16="http://schemas.microsoft.com/office/drawing/2014/main" id="{187F97F7-C2B2-C6C2-5DCE-7FA51C173E16}"/>
              </a:ext>
            </a:extLst>
          </p:cNvPr>
          <p:cNvSpPr txBox="1"/>
          <p:nvPr/>
        </p:nvSpPr>
        <p:spPr>
          <a:xfrm>
            <a:off x="1240561" y="2140465"/>
            <a:ext cx="4436549" cy="608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We have various levels. One multiplication consumes a level, and adds noise.</a:t>
            </a:r>
          </a:p>
        </p:txBody>
      </p:sp>
      <p:sp>
        <p:nvSpPr>
          <p:cNvPr id="590" name="When we reach zero or the noise level is too high, we need to bootstrap - raises the level and reduce noise.">
            <a:extLst>
              <a:ext uri="{FF2B5EF4-FFF2-40B4-BE49-F238E27FC236}">
                <a16:creationId xmlns:a16="http://schemas.microsoft.com/office/drawing/2014/main" id="{2ADED60C-16BC-0000-37A9-AA33DD9EDDA1}"/>
              </a:ext>
            </a:extLst>
          </p:cNvPr>
          <p:cNvSpPr txBox="1"/>
          <p:nvPr/>
        </p:nvSpPr>
        <p:spPr>
          <a:xfrm>
            <a:off x="1777554" y="2988851"/>
            <a:ext cx="4436548" cy="885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When we reach zero or the noise level is too high, we need to bootstrap - raises the level and reduce noise.</a:t>
            </a:r>
          </a:p>
        </p:txBody>
      </p:sp>
      <p:grpSp>
        <p:nvGrpSpPr>
          <p:cNvPr id="593" name="Screenshot 2024-08-12 at 12.07.01.png">
            <a:extLst>
              <a:ext uri="{FF2B5EF4-FFF2-40B4-BE49-F238E27FC236}">
                <a16:creationId xmlns:a16="http://schemas.microsoft.com/office/drawing/2014/main" id="{7E098A1B-F252-487A-0EE2-36AA5761B2A8}"/>
              </a:ext>
            </a:extLst>
          </p:cNvPr>
          <p:cNvGrpSpPr/>
          <p:nvPr/>
        </p:nvGrpSpPr>
        <p:grpSpPr>
          <a:xfrm>
            <a:off x="6725194" y="638111"/>
            <a:ext cx="4872487" cy="5886769"/>
            <a:chOff x="0" y="0"/>
            <a:chExt cx="9744972" cy="11773535"/>
          </a:xfrm>
        </p:grpSpPr>
        <p:pic>
          <p:nvPicPr>
            <p:cNvPr id="592" name="Screenshot 2024-08-12 at 12.07.01.png" descr="Screenshot 2024-08-12 at 12.07.01.png">
              <a:extLst>
                <a:ext uri="{FF2B5EF4-FFF2-40B4-BE49-F238E27FC236}">
                  <a16:creationId xmlns:a16="http://schemas.microsoft.com/office/drawing/2014/main" id="{876EBA8C-1A32-E129-62E7-9A4AEBA5E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9440173" cy="113671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91" name="Screenshot 2024-08-12 at 12.07.01.png" descr="Screenshot 2024-08-12 at 12.07.01.png">
              <a:extLst>
                <a:ext uri="{FF2B5EF4-FFF2-40B4-BE49-F238E27FC236}">
                  <a16:creationId xmlns:a16="http://schemas.microsoft.com/office/drawing/2014/main" id="{AC91CEAB-BBB3-B567-1758-3A0994B97FDF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744973" cy="1177353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23669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EAL BFV/BGV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SEAL BFV/BGV</a:t>
            </a:r>
          </a:p>
        </p:txBody>
      </p:sp>
      <p:pic>
        <p:nvPicPr>
          <p:cNvPr id="844" name="Screenshot 2024-07-25 at 12.47.24.png" descr="Screenshot 2024-07-25 at 12.47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11" y="11017"/>
            <a:ext cx="6368461" cy="6835966"/>
          </a:xfrm>
          <a:prstGeom prst="rect">
            <a:avLst/>
          </a:prstGeom>
          <a:ln w="3175">
            <a:miter lim="400000"/>
          </a:ln>
        </p:spPr>
      </p:pic>
      <p:sp>
        <p:nvSpPr>
          <p:cNvPr id="845" name="PlainModulus: Largest coefficient that plaintext polynomials can represent. Affects performance."/>
          <p:cNvSpPr txBox="1"/>
          <p:nvPr/>
        </p:nvSpPr>
        <p:spPr>
          <a:xfrm>
            <a:off x="2720" y="2804428"/>
            <a:ext cx="4889673" cy="5465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PlainModulus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Largest coefficient that plaintext polynomials can represent. Affects performance.</a:t>
            </a:r>
          </a:p>
        </p:txBody>
      </p:sp>
      <p:sp>
        <p:nvSpPr>
          <p:cNvPr id="846" name="Line"/>
          <p:cNvSpPr/>
          <p:nvPr/>
        </p:nvSpPr>
        <p:spPr>
          <a:xfrm flipV="1">
            <a:off x="4860723" y="4418607"/>
            <a:ext cx="1" cy="609998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47" name="PolyModulusDegree: Defines number of coefficients in plaintext polynomials and  the size of ciphertext elements.  Must be a power of 2 (such as 1024, 2048, 4096, 8192, 16384, or 32768). Affects performance)"/>
          <p:cNvSpPr txBox="1"/>
          <p:nvPr/>
        </p:nvSpPr>
        <p:spPr>
          <a:xfrm>
            <a:off x="155459" y="787915"/>
            <a:ext cx="4889673" cy="12852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PolyModulusDegree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Defines number of coefficients in plaintext polynomials and  the size of ciphertext elements.  Must be a power of 2 (such as 1024, 2048, 4096, 8192, 16384, or 32768). Affects performance)</a:t>
            </a:r>
          </a:p>
        </p:txBody>
      </p:sp>
      <p:sp>
        <p:nvSpPr>
          <p:cNvPr id="848" name="Line"/>
          <p:cNvSpPr/>
          <p:nvPr/>
        </p:nvSpPr>
        <p:spPr>
          <a:xfrm>
            <a:off x="4987179" y="1551861"/>
            <a:ext cx="1818910" cy="239805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49" name="Encryptor"/>
          <p:cNvSpPr/>
          <p:nvPr/>
        </p:nvSpPr>
        <p:spPr>
          <a:xfrm>
            <a:off x="234894" y="5055020"/>
            <a:ext cx="1374355" cy="1190292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Encryptor</a:t>
            </a:r>
          </a:p>
        </p:txBody>
      </p:sp>
      <p:sp>
        <p:nvSpPr>
          <p:cNvPr id="850" name="Evaluator"/>
          <p:cNvSpPr/>
          <p:nvPr/>
        </p:nvSpPr>
        <p:spPr>
          <a:xfrm>
            <a:off x="2176253" y="5039325"/>
            <a:ext cx="1374355" cy="1221681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Evaluator</a:t>
            </a:r>
          </a:p>
        </p:txBody>
      </p:sp>
      <p:sp>
        <p:nvSpPr>
          <p:cNvPr id="851" name="Decryptor"/>
          <p:cNvSpPr/>
          <p:nvPr/>
        </p:nvSpPr>
        <p:spPr>
          <a:xfrm>
            <a:off x="4117611" y="5051291"/>
            <a:ext cx="1486225" cy="1197750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Decryptor</a:t>
            </a:r>
          </a:p>
        </p:txBody>
      </p:sp>
      <p:sp>
        <p:nvSpPr>
          <p:cNvPr id="852" name="Plaintext"/>
          <p:cNvSpPr txBox="1"/>
          <p:nvPr/>
        </p:nvSpPr>
        <p:spPr>
          <a:xfrm>
            <a:off x="155879" y="3953763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53" name="Line"/>
          <p:cNvSpPr/>
          <p:nvPr/>
        </p:nvSpPr>
        <p:spPr>
          <a:xfrm flipV="1">
            <a:off x="4788618" y="3334751"/>
            <a:ext cx="1326743" cy="172175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4" name="Line"/>
          <p:cNvSpPr/>
          <p:nvPr/>
        </p:nvSpPr>
        <p:spPr>
          <a:xfrm>
            <a:off x="3560363" y="565016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5" name="Line"/>
          <p:cNvSpPr/>
          <p:nvPr/>
        </p:nvSpPr>
        <p:spPr>
          <a:xfrm>
            <a:off x="1653524" y="572911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6" name="Line"/>
          <p:cNvSpPr/>
          <p:nvPr/>
        </p:nvSpPr>
        <p:spPr>
          <a:xfrm flipH="1">
            <a:off x="924310" y="4294851"/>
            <a:ext cx="1" cy="807726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7" name="Plaintext"/>
          <p:cNvSpPr txBox="1"/>
          <p:nvPr/>
        </p:nvSpPr>
        <p:spPr>
          <a:xfrm>
            <a:off x="4092291" y="4043542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58" name="Ciphertext"/>
          <p:cNvSpPr txBox="1"/>
          <p:nvPr/>
        </p:nvSpPr>
        <p:spPr>
          <a:xfrm>
            <a:off x="1000754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59" name="Ciphertext"/>
          <p:cNvSpPr txBox="1"/>
          <p:nvPr/>
        </p:nvSpPr>
        <p:spPr>
          <a:xfrm>
            <a:off x="3248428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60" name="Line"/>
          <p:cNvSpPr/>
          <p:nvPr/>
        </p:nvSpPr>
        <p:spPr>
          <a:xfrm flipV="1">
            <a:off x="2754260" y="4052763"/>
            <a:ext cx="1" cy="1067900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1" name="Add"/>
          <p:cNvSpPr/>
          <p:nvPr/>
        </p:nvSpPr>
        <p:spPr>
          <a:xfrm>
            <a:off x="2205340" y="3728874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Add</a:t>
            </a:r>
          </a:p>
        </p:txBody>
      </p:sp>
      <p:sp>
        <p:nvSpPr>
          <p:cNvPr id="862" name="Square"/>
          <p:cNvSpPr/>
          <p:nvPr/>
        </p:nvSpPr>
        <p:spPr>
          <a:xfrm>
            <a:off x="2205340" y="4291886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3048158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Screenshot 2024-07-25 at 13.03.52.png" descr="Screenshot 2024-07-25 at 13.03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493" y="-39375"/>
            <a:ext cx="6250184" cy="5135084"/>
          </a:xfrm>
          <a:prstGeom prst="rect">
            <a:avLst/>
          </a:prstGeom>
          <a:ln w="3175">
            <a:miter lim="400000"/>
          </a:ln>
        </p:spPr>
      </p:pic>
      <p:sp>
        <p:nvSpPr>
          <p:cNvPr id="865" name="SEAL CKK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SEAL CKKS</a:t>
            </a:r>
          </a:p>
        </p:txBody>
      </p:sp>
      <p:sp>
        <p:nvSpPr>
          <p:cNvPr id="866" name="Line"/>
          <p:cNvSpPr/>
          <p:nvPr/>
        </p:nvSpPr>
        <p:spPr>
          <a:xfrm flipV="1">
            <a:off x="4860723" y="4418607"/>
            <a:ext cx="1" cy="609998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7" name="PolyModulusDegree: Defines number of coefficients in plaintext polynomials and  the size of ciphertext elements.  Must be a power of 2 (such as 1024, 2048, 4096, 8192, 16384, or 32768). Affects performance)"/>
          <p:cNvSpPr txBox="1"/>
          <p:nvPr/>
        </p:nvSpPr>
        <p:spPr>
          <a:xfrm>
            <a:off x="155459" y="787915"/>
            <a:ext cx="4889673" cy="12852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PolyModulusDegree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Defines number of coefficients in plaintext polynomials and  the size of ciphertext elements.  Must be a power of 2 (such as 1024, 2048, 4096, 8192, 16384, or 32768). Affects performance)</a:t>
            </a:r>
          </a:p>
        </p:txBody>
      </p:sp>
      <p:sp>
        <p:nvSpPr>
          <p:cNvPr id="868" name="Line"/>
          <p:cNvSpPr/>
          <p:nvPr/>
        </p:nvSpPr>
        <p:spPr>
          <a:xfrm flipV="1">
            <a:off x="4882117" y="753037"/>
            <a:ext cx="1358836" cy="780027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9" name="Encryptor"/>
          <p:cNvSpPr/>
          <p:nvPr/>
        </p:nvSpPr>
        <p:spPr>
          <a:xfrm>
            <a:off x="234894" y="5055020"/>
            <a:ext cx="1374355" cy="1190292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Encryptor</a:t>
            </a:r>
          </a:p>
        </p:txBody>
      </p:sp>
      <p:sp>
        <p:nvSpPr>
          <p:cNvPr id="870" name="Evaluator"/>
          <p:cNvSpPr/>
          <p:nvPr/>
        </p:nvSpPr>
        <p:spPr>
          <a:xfrm>
            <a:off x="2176253" y="5039325"/>
            <a:ext cx="1374355" cy="1221681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Evaluator</a:t>
            </a:r>
          </a:p>
        </p:txBody>
      </p:sp>
      <p:sp>
        <p:nvSpPr>
          <p:cNvPr id="871" name="Decryptor"/>
          <p:cNvSpPr/>
          <p:nvPr/>
        </p:nvSpPr>
        <p:spPr>
          <a:xfrm>
            <a:off x="4117611" y="5051291"/>
            <a:ext cx="1486225" cy="1197750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Decryptor</a:t>
            </a:r>
          </a:p>
        </p:txBody>
      </p:sp>
      <p:sp>
        <p:nvSpPr>
          <p:cNvPr id="872" name="Plaintext"/>
          <p:cNvSpPr txBox="1"/>
          <p:nvPr/>
        </p:nvSpPr>
        <p:spPr>
          <a:xfrm>
            <a:off x="155879" y="3953763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73" name="Line"/>
          <p:cNvSpPr/>
          <p:nvPr/>
        </p:nvSpPr>
        <p:spPr>
          <a:xfrm>
            <a:off x="3560363" y="565016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4" name="Line"/>
          <p:cNvSpPr/>
          <p:nvPr/>
        </p:nvSpPr>
        <p:spPr>
          <a:xfrm>
            <a:off x="1653524" y="572911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5" name="Line"/>
          <p:cNvSpPr/>
          <p:nvPr/>
        </p:nvSpPr>
        <p:spPr>
          <a:xfrm flipH="1">
            <a:off x="924310" y="4294851"/>
            <a:ext cx="1" cy="807726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6" name="Plaintext"/>
          <p:cNvSpPr txBox="1"/>
          <p:nvPr/>
        </p:nvSpPr>
        <p:spPr>
          <a:xfrm>
            <a:off x="4092291" y="4043542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77" name="Ciphertext"/>
          <p:cNvSpPr txBox="1"/>
          <p:nvPr/>
        </p:nvSpPr>
        <p:spPr>
          <a:xfrm>
            <a:off x="1000754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78" name="Ciphertext"/>
          <p:cNvSpPr txBox="1"/>
          <p:nvPr/>
        </p:nvSpPr>
        <p:spPr>
          <a:xfrm>
            <a:off x="3248428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79" name="Line"/>
          <p:cNvSpPr/>
          <p:nvPr/>
        </p:nvSpPr>
        <p:spPr>
          <a:xfrm flipV="1">
            <a:off x="2754260" y="4052763"/>
            <a:ext cx="1" cy="1067900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80" name="Add"/>
          <p:cNvSpPr/>
          <p:nvPr/>
        </p:nvSpPr>
        <p:spPr>
          <a:xfrm>
            <a:off x="2205340" y="3728874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Add</a:t>
            </a:r>
          </a:p>
        </p:txBody>
      </p:sp>
      <p:sp>
        <p:nvSpPr>
          <p:cNvPr id="881" name="Square"/>
          <p:cNvSpPr/>
          <p:nvPr/>
        </p:nvSpPr>
        <p:spPr>
          <a:xfrm>
            <a:off x="2205340" y="4291886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1292817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D28B-AF73-866D-62FE-79E09439E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ryptoContext and Parameters (BFV)">
            <a:extLst>
              <a:ext uri="{FF2B5EF4-FFF2-40B4-BE49-F238E27FC236}">
                <a16:creationId xmlns:a16="http://schemas.microsoft.com/office/drawing/2014/main" id="{12289AF0-CA2C-EA87-8740-12183A0E2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CryptoContext and Parameters (BFV)</a:t>
            </a:r>
          </a:p>
        </p:txBody>
      </p:sp>
      <p:pic>
        <p:nvPicPr>
          <p:cNvPr id="604" name="image3.png" descr="image3.png">
            <a:extLst>
              <a:ext uri="{FF2B5EF4-FFF2-40B4-BE49-F238E27FC236}">
                <a16:creationId xmlns:a16="http://schemas.microsoft.com/office/drawing/2014/main" id="{1BB269FA-C648-9B9A-8AA1-7159E48B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605" name="Screenshot 2024-08-12 at 10.22.05.png" descr="Screenshot 2024-08-12 at 10.22.05.png">
            <a:extLst>
              <a:ext uri="{FF2B5EF4-FFF2-40B4-BE49-F238E27FC236}">
                <a16:creationId xmlns:a16="http://schemas.microsoft.com/office/drawing/2014/main" id="{436B5097-6B46-DA3F-DAB7-7D7E164D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589" y="1286626"/>
            <a:ext cx="8091529" cy="5016112"/>
          </a:xfrm>
          <a:prstGeom prst="rect">
            <a:avLst/>
          </a:prstGeom>
          <a:ln w="3175">
            <a:miter lim="400000"/>
          </a:ln>
        </p:spPr>
      </p:pic>
      <p:sp>
        <p:nvSpPr>
          <p:cNvPr id="606" name="Plaintext Modulus">
            <a:extLst>
              <a:ext uri="{FF2B5EF4-FFF2-40B4-BE49-F238E27FC236}">
                <a16:creationId xmlns:a16="http://schemas.microsoft.com/office/drawing/2014/main" id="{9CE82BC8-E4AA-C040-DD2E-C61225E0FDBC}"/>
              </a:ext>
            </a:extLst>
          </p:cNvPr>
          <p:cNvSpPr txBox="1"/>
          <p:nvPr/>
        </p:nvSpPr>
        <p:spPr>
          <a:xfrm>
            <a:off x="437189" y="1212995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Plaintext Modulus</a:t>
            </a:r>
          </a:p>
        </p:txBody>
      </p:sp>
      <p:sp>
        <p:nvSpPr>
          <p:cNvPr id="607" name="Multiplicative Depth">
            <a:extLst>
              <a:ext uri="{FF2B5EF4-FFF2-40B4-BE49-F238E27FC236}">
                <a16:creationId xmlns:a16="http://schemas.microsoft.com/office/drawing/2014/main" id="{21B12AFB-091C-2139-3BA8-543EC913818B}"/>
              </a:ext>
            </a:extLst>
          </p:cNvPr>
          <p:cNvSpPr txBox="1"/>
          <p:nvPr/>
        </p:nvSpPr>
        <p:spPr>
          <a:xfrm>
            <a:off x="437189" y="2013392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Multiplicative Depth</a:t>
            </a:r>
          </a:p>
        </p:txBody>
      </p:sp>
      <p:sp>
        <p:nvSpPr>
          <p:cNvPr id="608" name="Line">
            <a:extLst>
              <a:ext uri="{FF2B5EF4-FFF2-40B4-BE49-F238E27FC236}">
                <a16:creationId xmlns:a16="http://schemas.microsoft.com/office/drawing/2014/main" id="{D5E575F7-466D-641A-1DED-091BAC5E9FCC}"/>
              </a:ext>
            </a:extLst>
          </p:cNvPr>
          <p:cNvSpPr/>
          <p:nvPr/>
        </p:nvSpPr>
        <p:spPr>
          <a:xfrm>
            <a:off x="2905269" y="3053439"/>
            <a:ext cx="758958" cy="1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09" name="Line">
            <a:extLst>
              <a:ext uri="{FF2B5EF4-FFF2-40B4-BE49-F238E27FC236}">
                <a16:creationId xmlns:a16="http://schemas.microsoft.com/office/drawing/2014/main" id="{28EA906E-4EA9-C9AF-B4BB-727BDD347C99}"/>
              </a:ext>
            </a:extLst>
          </p:cNvPr>
          <p:cNvSpPr/>
          <p:nvPr/>
        </p:nvSpPr>
        <p:spPr>
          <a:xfrm>
            <a:off x="2418907" y="1452638"/>
            <a:ext cx="1604682" cy="300325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10" name="PKE Scheme Features">
            <a:extLst>
              <a:ext uri="{FF2B5EF4-FFF2-40B4-BE49-F238E27FC236}">
                <a16:creationId xmlns:a16="http://schemas.microsoft.com/office/drawing/2014/main" id="{2388589C-8CF9-A702-C4C3-8525F99B9A64}"/>
              </a:ext>
            </a:extLst>
          </p:cNvPr>
          <p:cNvSpPr txBox="1"/>
          <p:nvPr/>
        </p:nvSpPr>
        <p:spPr>
          <a:xfrm>
            <a:off x="437189" y="2813797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PKE Scheme Features</a:t>
            </a:r>
          </a:p>
        </p:txBody>
      </p:sp>
      <p:sp>
        <p:nvSpPr>
          <p:cNvPr id="611" name="Line">
            <a:extLst>
              <a:ext uri="{FF2B5EF4-FFF2-40B4-BE49-F238E27FC236}">
                <a16:creationId xmlns:a16="http://schemas.microsoft.com/office/drawing/2014/main" id="{3BB13408-84F2-C665-04B2-EB8F6BC3D718}"/>
              </a:ext>
            </a:extLst>
          </p:cNvPr>
          <p:cNvSpPr/>
          <p:nvPr/>
        </p:nvSpPr>
        <p:spPr>
          <a:xfrm flipV="1">
            <a:off x="2663290" y="2092355"/>
            <a:ext cx="1242916" cy="148186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12" name="Generate key pair (sk, pk)">
            <a:extLst>
              <a:ext uri="{FF2B5EF4-FFF2-40B4-BE49-F238E27FC236}">
                <a16:creationId xmlns:a16="http://schemas.microsoft.com/office/drawing/2014/main" id="{8CFB404B-30DB-12DD-0847-004058DF4D63}"/>
              </a:ext>
            </a:extLst>
          </p:cNvPr>
          <p:cNvSpPr txBox="1"/>
          <p:nvPr/>
        </p:nvSpPr>
        <p:spPr>
          <a:xfrm>
            <a:off x="437189" y="3946473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Generate key pair (sk, pk)</a:t>
            </a:r>
          </a:p>
        </p:txBody>
      </p:sp>
      <p:sp>
        <p:nvSpPr>
          <p:cNvPr id="613" name="https://asecuritysite.com/openfhe/openfhe_00cpp">
            <a:extLst>
              <a:ext uri="{FF2B5EF4-FFF2-40B4-BE49-F238E27FC236}">
                <a16:creationId xmlns:a16="http://schemas.microsoft.com/office/drawing/2014/main" id="{BA05D63D-A1B8-D1A8-0CFC-7482499D9FBB}"/>
              </a:ext>
            </a:extLst>
          </p:cNvPr>
          <p:cNvSpPr txBox="1"/>
          <p:nvPr/>
        </p:nvSpPr>
        <p:spPr>
          <a:xfrm>
            <a:off x="1287625" y="645270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https://asecuritysite.com/openfhe/openfhe_00cpp</a:t>
            </a:r>
          </a:p>
        </p:txBody>
      </p:sp>
    </p:spTree>
    <p:extLst>
      <p:ext uri="{BB962C8B-B14F-4D97-AF65-F5344CB8AC3E}">
        <p14:creationId xmlns:p14="http://schemas.microsoft.com/office/powerpoint/2010/main" val="1627747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08918-EBCD-FF8B-B02D-9482E32C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ryptoContext and Parameters (CKKS)">
            <a:extLst>
              <a:ext uri="{FF2B5EF4-FFF2-40B4-BE49-F238E27FC236}">
                <a16:creationId xmlns:a16="http://schemas.microsoft.com/office/drawing/2014/main" id="{2010A84E-8009-E17F-7617-A48D30AB6D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CryptoContext and Parameters (CKKS)</a:t>
            </a:r>
          </a:p>
        </p:txBody>
      </p:sp>
      <p:pic>
        <p:nvPicPr>
          <p:cNvPr id="616" name="image3.png" descr="image3.png">
            <a:extLst>
              <a:ext uri="{FF2B5EF4-FFF2-40B4-BE49-F238E27FC236}">
                <a16:creationId xmlns:a16="http://schemas.microsoft.com/office/drawing/2014/main" id="{FBC6624B-1717-A43A-A7F1-223F7C50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19" name="Screenshot 2024-08-12 at 11.11.47.png">
            <a:extLst>
              <a:ext uri="{FF2B5EF4-FFF2-40B4-BE49-F238E27FC236}">
                <a16:creationId xmlns:a16="http://schemas.microsoft.com/office/drawing/2014/main" id="{3D5826F8-FD80-0E77-3103-4CAAA03F4596}"/>
              </a:ext>
            </a:extLst>
          </p:cNvPr>
          <p:cNvGrpSpPr/>
          <p:nvPr/>
        </p:nvGrpSpPr>
        <p:grpSpPr>
          <a:xfrm>
            <a:off x="4970049" y="530423"/>
            <a:ext cx="7149033" cy="6042339"/>
            <a:chOff x="0" y="0"/>
            <a:chExt cx="14298063" cy="12084677"/>
          </a:xfrm>
        </p:grpSpPr>
        <p:pic>
          <p:nvPicPr>
            <p:cNvPr id="618" name="Screenshot 2024-08-12 at 11.11.47.png" descr="Screenshot 2024-08-12 at 11.11.47.png">
              <a:extLst>
                <a:ext uri="{FF2B5EF4-FFF2-40B4-BE49-F238E27FC236}">
                  <a16:creationId xmlns:a16="http://schemas.microsoft.com/office/drawing/2014/main" id="{527D7D3D-E6A6-0EC7-86D8-6FD9D945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3993264" cy="116782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7" name="Screenshot 2024-08-12 at 11.11.47.png" descr="Screenshot 2024-08-12 at 11.11.47.png">
              <a:extLst>
                <a:ext uri="{FF2B5EF4-FFF2-40B4-BE49-F238E27FC236}">
                  <a16:creationId xmlns:a16="http://schemas.microsoft.com/office/drawing/2014/main" id="{1B62796A-FECC-5857-E2A3-4720A00F341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298064" cy="12084678"/>
            </a:xfrm>
            <a:prstGeom prst="rect">
              <a:avLst/>
            </a:prstGeom>
            <a:effectLst/>
          </p:spPr>
        </p:pic>
      </p:grpSp>
      <p:sp>
        <p:nvSpPr>
          <p:cNvPr id="620" name="Multiplication depth">
            <a:extLst>
              <a:ext uri="{FF2B5EF4-FFF2-40B4-BE49-F238E27FC236}">
                <a16:creationId xmlns:a16="http://schemas.microsoft.com/office/drawing/2014/main" id="{AD0C35D8-67BA-114B-1EC9-E6AF08FF0B30}"/>
              </a:ext>
            </a:extLst>
          </p:cNvPr>
          <p:cNvSpPr txBox="1"/>
          <p:nvPr/>
        </p:nvSpPr>
        <p:spPr>
          <a:xfrm>
            <a:off x="437189" y="1212995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Multiplication depth</a:t>
            </a:r>
          </a:p>
        </p:txBody>
      </p:sp>
      <p:sp>
        <p:nvSpPr>
          <p:cNvPr id="621" name="Scale Mod Size">
            <a:extLst>
              <a:ext uri="{FF2B5EF4-FFF2-40B4-BE49-F238E27FC236}">
                <a16:creationId xmlns:a16="http://schemas.microsoft.com/office/drawing/2014/main" id="{28411E6D-E5D4-38FC-B3B4-942B2765D2EE}"/>
              </a:ext>
            </a:extLst>
          </p:cNvPr>
          <p:cNvSpPr txBox="1"/>
          <p:nvPr/>
        </p:nvSpPr>
        <p:spPr>
          <a:xfrm>
            <a:off x="437189" y="2013392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Scale Mod Size</a:t>
            </a:r>
          </a:p>
        </p:txBody>
      </p:sp>
      <p:sp>
        <p:nvSpPr>
          <p:cNvPr id="622" name="Line">
            <a:extLst>
              <a:ext uri="{FF2B5EF4-FFF2-40B4-BE49-F238E27FC236}">
                <a16:creationId xmlns:a16="http://schemas.microsoft.com/office/drawing/2014/main" id="{6CF81BFC-C260-107B-019F-206452C45FB0}"/>
              </a:ext>
            </a:extLst>
          </p:cNvPr>
          <p:cNvSpPr/>
          <p:nvPr/>
        </p:nvSpPr>
        <p:spPr>
          <a:xfrm flipV="1">
            <a:off x="2599790" y="746954"/>
            <a:ext cx="2607129" cy="59404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23" name="Line">
            <a:extLst>
              <a:ext uri="{FF2B5EF4-FFF2-40B4-BE49-F238E27FC236}">
                <a16:creationId xmlns:a16="http://schemas.microsoft.com/office/drawing/2014/main" id="{81FE0BA2-6F61-0FBB-88CA-20420C925663}"/>
              </a:ext>
            </a:extLst>
          </p:cNvPr>
          <p:cNvSpPr/>
          <p:nvPr/>
        </p:nvSpPr>
        <p:spPr>
          <a:xfrm flipV="1">
            <a:off x="2599790" y="1073359"/>
            <a:ext cx="2607130" cy="110368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24" name="https://asecuritysite.com/openfhe/openfhe_00cpp_ckks">
            <a:extLst>
              <a:ext uri="{FF2B5EF4-FFF2-40B4-BE49-F238E27FC236}">
                <a16:creationId xmlns:a16="http://schemas.microsoft.com/office/drawing/2014/main" id="{8D892462-E8D7-C1B4-AB75-3EF6D95C2AD1}"/>
              </a:ext>
            </a:extLst>
          </p:cNvPr>
          <p:cNvSpPr txBox="1"/>
          <p:nvPr/>
        </p:nvSpPr>
        <p:spPr>
          <a:xfrm>
            <a:off x="1231415" y="6432908"/>
            <a:ext cx="6775493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https://asecuritysite.com/openfhe/openfhe_00cpp_ckks</a:t>
            </a:r>
          </a:p>
        </p:txBody>
      </p:sp>
    </p:spTree>
    <p:extLst>
      <p:ext uri="{BB962C8B-B14F-4D97-AF65-F5344CB8AC3E}">
        <p14:creationId xmlns:p14="http://schemas.microsoft.com/office/powerpoint/2010/main" val="129644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DBE51-EBF3-0BD0-DAC7-8453A590B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BFV - Adding/Multiplying Two Numbers">
            <a:extLst>
              <a:ext uri="{FF2B5EF4-FFF2-40B4-BE49-F238E27FC236}">
                <a16:creationId xmlns:a16="http://schemas.microsoft.com/office/drawing/2014/main" id="{E0C6FDE1-732D-C0F2-1DDB-2F076C3255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BFV - Adding/Multiplying Two Numbers</a:t>
            </a:r>
          </a:p>
        </p:txBody>
      </p:sp>
      <p:pic>
        <p:nvPicPr>
          <p:cNvPr id="627" name="image3.png" descr="image3.png">
            <a:extLst>
              <a:ext uri="{FF2B5EF4-FFF2-40B4-BE49-F238E27FC236}">
                <a16:creationId xmlns:a16="http://schemas.microsoft.com/office/drawing/2014/main" id="{E2045801-58DD-E78A-C358-B5CDBBCC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628" name="Screenshot 2024-08-12 at 12.16.26.png" descr="Screenshot 2024-08-12 at 12.16.26.png">
            <a:extLst>
              <a:ext uri="{FF2B5EF4-FFF2-40B4-BE49-F238E27FC236}">
                <a16:creationId xmlns:a16="http://schemas.microsoft.com/office/drawing/2014/main" id="{37D5C46F-787A-52F1-9CE2-7CD90B98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27" y="913962"/>
            <a:ext cx="6876043" cy="4232785"/>
          </a:xfrm>
          <a:prstGeom prst="rect">
            <a:avLst/>
          </a:prstGeom>
          <a:ln w="3175">
            <a:miter lim="400000"/>
          </a:ln>
        </p:spPr>
      </p:pic>
      <p:pic>
        <p:nvPicPr>
          <p:cNvPr id="629" name="Screenshot 2024-08-12 at 12.19.40.png" descr="Screenshot 2024-08-12 at 12.19.40.png">
            <a:extLst>
              <a:ext uri="{FF2B5EF4-FFF2-40B4-BE49-F238E27FC236}">
                <a16:creationId xmlns:a16="http://schemas.microsoft.com/office/drawing/2014/main" id="{F9C22DAC-BA00-D5FD-3A95-71453FB0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3" y="960172"/>
            <a:ext cx="4815991" cy="2318042"/>
          </a:xfrm>
          <a:prstGeom prst="rect">
            <a:avLst/>
          </a:prstGeom>
          <a:ln w="3175">
            <a:miter lim="400000"/>
          </a:ln>
        </p:spPr>
      </p:pic>
      <p:sp>
        <p:nvSpPr>
          <p:cNvPr id="630" name="https://asecuritysite.com/openfhe/openfhe_02cpp">
            <a:extLst>
              <a:ext uri="{FF2B5EF4-FFF2-40B4-BE49-F238E27FC236}">
                <a16:creationId xmlns:a16="http://schemas.microsoft.com/office/drawing/2014/main" id="{2E0370D2-AC75-5A54-E9A5-BEB9F7814458}"/>
              </a:ext>
            </a:extLst>
          </p:cNvPr>
          <p:cNvSpPr txBox="1"/>
          <p:nvPr/>
        </p:nvSpPr>
        <p:spPr>
          <a:xfrm>
            <a:off x="1348721" y="6279767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https://asecuritysite.com/openfhe/openfhe_02cpp</a:t>
            </a:r>
          </a:p>
        </p:txBody>
      </p:sp>
    </p:spTree>
    <p:extLst>
      <p:ext uri="{BB962C8B-B14F-4D97-AF65-F5344CB8AC3E}">
        <p14:creationId xmlns:p14="http://schemas.microsoft.com/office/powerpoint/2010/main" val="157672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43621-7E91-9086-F760-F0A1360FC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CKS - Adding/Multiplying Two Numbers">
            <a:extLst>
              <a:ext uri="{FF2B5EF4-FFF2-40B4-BE49-F238E27FC236}">
                <a16:creationId xmlns:a16="http://schemas.microsoft.com/office/drawing/2014/main" id="{451A9222-CAA2-3D12-159C-3CCEE5FAC6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CCKS - Adding/Multiplying Two Numbers</a:t>
            </a:r>
          </a:p>
        </p:txBody>
      </p:sp>
      <p:pic>
        <p:nvPicPr>
          <p:cNvPr id="633" name="image3.png" descr="image3.png">
            <a:extLst>
              <a:ext uri="{FF2B5EF4-FFF2-40B4-BE49-F238E27FC236}">
                <a16:creationId xmlns:a16="http://schemas.microsoft.com/office/drawing/2014/main" id="{DF95FCC6-9793-4485-A19C-5FB497E1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36" name="Screenshot 2024-08-12 at 12.37.15.png">
            <a:extLst>
              <a:ext uri="{FF2B5EF4-FFF2-40B4-BE49-F238E27FC236}">
                <a16:creationId xmlns:a16="http://schemas.microsoft.com/office/drawing/2014/main" id="{1C688766-1617-34D1-210A-9C4636EEC8AC}"/>
              </a:ext>
            </a:extLst>
          </p:cNvPr>
          <p:cNvGrpSpPr/>
          <p:nvPr/>
        </p:nvGrpSpPr>
        <p:grpSpPr>
          <a:xfrm>
            <a:off x="7679639" y="241314"/>
            <a:ext cx="3981767" cy="5842812"/>
            <a:chOff x="0" y="0"/>
            <a:chExt cx="7963531" cy="11685623"/>
          </a:xfrm>
        </p:grpSpPr>
        <p:pic>
          <p:nvPicPr>
            <p:cNvPr id="635" name="Screenshot 2024-08-12 at 12.37.15.png" descr="Screenshot 2024-08-12 at 12.37.15.png">
              <a:extLst>
                <a:ext uri="{FF2B5EF4-FFF2-40B4-BE49-F238E27FC236}">
                  <a16:creationId xmlns:a16="http://schemas.microsoft.com/office/drawing/2014/main" id="{D43B893F-F3CC-2DA2-EE86-96F78B4BE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7658732" cy="112792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34" name="Screenshot 2024-08-12 at 12.37.15.png" descr="Screenshot 2024-08-12 at 12.37.15.png">
              <a:extLst>
                <a:ext uri="{FF2B5EF4-FFF2-40B4-BE49-F238E27FC236}">
                  <a16:creationId xmlns:a16="http://schemas.microsoft.com/office/drawing/2014/main" id="{2967CEA5-5429-1C3D-6DE3-1E50365500C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3532" cy="11685624"/>
            </a:xfrm>
            <a:prstGeom prst="rect">
              <a:avLst/>
            </a:prstGeom>
            <a:effectLst/>
          </p:spPr>
        </p:pic>
      </p:grpSp>
      <p:sp>
        <p:nvSpPr>
          <p:cNvPr id="637" name="https://asecuritysite.com/openfhe/openfhe_05cpp">
            <a:extLst>
              <a:ext uri="{FF2B5EF4-FFF2-40B4-BE49-F238E27FC236}">
                <a16:creationId xmlns:a16="http://schemas.microsoft.com/office/drawing/2014/main" id="{66185D3D-D1D5-B132-04B6-FC84D235D7BB}"/>
              </a:ext>
            </a:extLst>
          </p:cNvPr>
          <p:cNvSpPr txBox="1"/>
          <p:nvPr/>
        </p:nvSpPr>
        <p:spPr>
          <a:xfrm>
            <a:off x="1638926" y="632558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https://asecuritysite.com/openfhe/openfhe_05cpp</a:t>
            </a:r>
          </a:p>
        </p:txBody>
      </p:sp>
      <p:pic>
        <p:nvPicPr>
          <p:cNvPr id="638" name="Screenshot 2024-08-12 at 12.39.49.png" descr="Screenshot 2024-08-12 at 12.39.49.png">
            <a:extLst>
              <a:ext uri="{FF2B5EF4-FFF2-40B4-BE49-F238E27FC236}">
                <a16:creationId xmlns:a16="http://schemas.microsoft.com/office/drawing/2014/main" id="{973DED48-FE49-9447-EA28-88411A1AE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81" y="1177091"/>
            <a:ext cx="6217471" cy="345321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8318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2D83-56A4-A316-5404-5E983A12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BFV - Batch Processing">
            <a:extLst>
              <a:ext uri="{FF2B5EF4-FFF2-40B4-BE49-F238E27FC236}">
                <a16:creationId xmlns:a16="http://schemas.microsoft.com/office/drawing/2014/main" id="{BF3943A6-4239-5E1B-6B76-A0B7EDD44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BFV - Batch Processing</a:t>
            </a:r>
          </a:p>
        </p:txBody>
      </p:sp>
      <p:pic>
        <p:nvPicPr>
          <p:cNvPr id="641" name="image3.png" descr="image3.png">
            <a:extLst>
              <a:ext uri="{FF2B5EF4-FFF2-40B4-BE49-F238E27FC236}">
                <a16:creationId xmlns:a16="http://schemas.microsoft.com/office/drawing/2014/main" id="{31D4C311-082A-FF25-4017-580021F3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42" name="https://asecuritysite.com/openfhe/openfhe_08cpp">
            <a:extLst>
              <a:ext uri="{FF2B5EF4-FFF2-40B4-BE49-F238E27FC236}">
                <a16:creationId xmlns:a16="http://schemas.microsoft.com/office/drawing/2014/main" id="{A9D9A340-D7FB-157A-B854-CDD94C4231ED}"/>
              </a:ext>
            </a:extLst>
          </p:cNvPr>
          <p:cNvSpPr txBox="1"/>
          <p:nvPr/>
        </p:nvSpPr>
        <p:spPr>
          <a:xfrm>
            <a:off x="1638926" y="632558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https://asecuritysite.com/openfhe/openfhe_08cpp</a:t>
            </a:r>
          </a:p>
        </p:txBody>
      </p:sp>
      <p:grpSp>
        <p:nvGrpSpPr>
          <p:cNvPr id="645" name="Screenshot 2024-08-12 at 12.50.26.png">
            <a:extLst>
              <a:ext uri="{FF2B5EF4-FFF2-40B4-BE49-F238E27FC236}">
                <a16:creationId xmlns:a16="http://schemas.microsoft.com/office/drawing/2014/main" id="{6F321C60-9592-611B-F54E-E3550AC17D22}"/>
              </a:ext>
            </a:extLst>
          </p:cNvPr>
          <p:cNvGrpSpPr/>
          <p:nvPr/>
        </p:nvGrpSpPr>
        <p:grpSpPr>
          <a:xfrm>
            <a:off x="4568287" y="775200"/>
            <a:ext cx="7016539" cy="5409200"/>
            <a:chOff x="0" y="0"/>
            <a:chExt cx="14033075" cy="10818398"/>
          </a:xfrm>
        </p:grpSpPr>
        <p:pic>
          <p:nvPicPr>
            <p:cNvPr id="644" name="Screenshot 2024-08-12 at 12.50.26.png" descr="Screenshot 2024-08-12 at 12.50.26.png">
              <a:extLst>
                <a:ext uri="{FF2B5EF4-FFF2-40B4-BE49-F238E27FC236}">
                  <a16:creationId xmlns:a16="http://schemas.microsoft.com/office/drawing/2014/main" id="{85D4392B-66AF-867A-F3DD-044115E86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3728276" cy="104119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43" name="Screenshot 2024-08-12 at 12.50.26.png" descr="Screenshot 2024-08-12 at 12.50.26.png">
              <a:extLst>
                <a:ext uri="{FF2B5EF4-FFF2-40B4-BE49-F238E27FC236}">
                  <a16:creationId xmlns:a16="http://schemas.microsoft.com/office/drawing/2014/main" id="{B2585339-B420-070F-3134-8964FF66EB1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033076" cy="1081839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21526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keys and a person&#10;&#10;AI-generated content may be incorrect.">
            <a:extLst>
              <a:ext uri="{FF2B5EF4-FFF2-40B4-BE49-F238E27FC236}">
                <a16:creationId xmlns:a16="http://schemas.microsoft.com/office/drawing/2014/main" id="{DF23E61E-4055-06ED-1A1B-1CB673125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95" y="434470"/>
            <a:ext cx="9407526" cy="439220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Symmetric Key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5AF42-05F0-C19A-FE1C-C0B6CF37AF1D}"/>
              </a:ext>
            </a:extLst>
          </p:cNvPr>
          <p:cNvSpPr txBox="1"/>
          <p:nvPr/>
        </p:nvSpPr>
        <p:spPr>
          <a:xfrm>
            <a:off x="158790" y="4826675"/>
            <a:ext cx="11030736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/>
              <a:t>Block cipher: </a:t>
            </a:r>
            <a:r>
              <a:rPr lang="en-GB" b="1" dirty="0"/>
              <a:t>AES (128-bit block)</a:t>
            </a:r>
            <a:r>
              <a:rPr lang="en-GB" dirty="0"/>
              <a:t>, DES (64-bit block), 3DES (64-bit block), Blowfish, SM4, Camellia, GOST, IDEA, RC2, Serpent, Skipjack, </a:t>
            </a:r>
            <a:r>
              <a:rPr lang="en-GB" dirty="0" err="1"/>
              <a:t>Twofish</a:t>
            </a:r>
            <a:r>
              <a:rPr lang="en-GB" dirty="0"/>
              <a:t>, and XTEA</a:t>
            </a:r>
            <a:br>
              <a:rPr lang="en-GB" dirty="0"/>
            </a:br>
            <a:r>
              <a:rPr lang="en-GB" dirty="0"/>
              <a:t>Stream cipher: </a:t>
            </a:r>
            <a:r>
              <a:rPr lang="en-GB" b="1" dirty="0"/>
              <a:t>ChaCha20</a:t>
            </a:r>
            <a:r>
              <a:rPr lang="en-GB" dirty="0"/>
              <a:t>, </a:t>
            </a:r>
            <a:r>
              <a:rPr lang="en-GB" b="1" dirty="0"/>
              <a:t>AES GCM</a:t>
            </a:r>
            <a:r>
              <a:rPr lang="en-GB" dirty="0"/>
              <a:t>, ARIA, Sala20, and RC4.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AES also known as Rijndael (after Joan Daemen and Vincent </a:t>
            </a:r>
            <a:r>
              <a:rPr lang="en-GB" dirty="0" err="1"/>
              <a:t>Rijmen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/>
              <a:t>ChaCha20 created by Daniel J Bernstein.</a:t>
            </a:r>
            <a:br>
              <a:rPr lang="en-GB" dirty="0"/>
            </a:br>
            <a:r>
              <a:rPr lang="en-GB" dirty="0"/>
              <a:t>Blowfish and </a:t>
            </a:r>
            <a:r>
              <a:rPr lang="en-GB" dirty="0" err="1"/>
              <a:t>Twofish</a:t>
            </a:r>
            <a:r>
              <a:rPr lang="en-GB" dirty="0"/>
              <a:t> created by Bruce Schneier.</a:t>
            </a: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02A6E-24E8-5A23-4C9C-73537EA7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MD/FHEW">
            <a:extLst>
              <a:ext uri="{FF2B5EF4-FFF2-40B4-BE49-F238E27FC236}">
                <a16:creationId xmlns:a16="http://schemas.microsoft.com/office/drawing/2014/main" id="{9B6FC0D5-5235-0D0C-F3B3-54014EC762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</a:t>
            </a:r>
          </a:p>
        </p:txBody>
      </p:sp>
      <p:pic>
        <p:nvPicPr>
          <p:cNvPr id="648" name="image3.png" descr="image3.png">
            <a:extLst>
              <a:ext uri="{FF2B5EF4-FFF2-40B4-BE49-F238E27FC236}">
                <a16:creationId xmlns:a16="http://schemas.microsoft.com/office/drawing/2014/main" id="{91A89021-F276-3F0C-BDE5-43DE8DB4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49" name="https://asecuritysite.com/openfhe/openfhe_09cpp">
            <a:extLst>
              <a:ext uri="{FF2B5EF4-FFF2-40B4-BE49-F238E27FC236}">
                <a16:creationId xmlns:a16="http://schemas.microsoft.com/office/drawing/2014/main" id="{72EE94DD-E14C-3F4F-7AA0-C53F12807721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https://asecuritysite.com/openfhe/openfhe_09cpp</a:t>
            </a:r>
          </a:p>
        </p:txBody>
      </p:sp>
      <p:grpSp>
        <p:nvGrpSpPr>
          <p:cNvPr id="652" name="Screenshot 2024-08-12 at 13.06.00.png">
            <a:extLst>
              <a:ext uri="{FF2B5EF4-FFF2-40B4-BE49-F238E27FC236}">
                <a16:creationId xmlns:a16="http://schemas.microsoft.com/office/drawing/2014/main" id="{10F41DF3-B3AF-583D-A995-A3A7476BB945}"/>
              </a:ext>
            </a:extLst>
          </p:cNvPr>
          <p:cNvGrpSpPr/>
          <p:nvPr/>
        </p:nvGrpSpPr>
        <p:grpSpPr>
          <a:xfrm>
            <a:off x="5144073" y="25181"/>
            <a:ext cx="6594881" cy="6111377"/>
            <a:chOff x="0" y="0"/>
            <a:chExt cx="13189760" cy="12222751"/>
          </a:xfrm>
        </p:grpSpPr>
        <p:pic>
          <p:nvPicPr>
            <p:cNvPr id="651" name="Screenshot 2024-08-12 at 13.06.00.png" descr="Screenshot 2024-08-12 at 13.06.00.png">
              <a:extLst>
                <a:ext uri="{FF2B5EF4-FFF2-40B4-BE49-F238E27FC236}">
                  <a16:creationId xmlns:a16="http://schemas.microsoft.com/office/drawing/2014/main" id="{BF1C9E71-D357-2C61-AF30-DAE7DE363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2884961" cy="118163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0" name="Screenshot 2024-08-12 at 13.06.00.png" descr="Screenshot 2024-08-12 at 13.06.00.png">
              <a:extLst>
                <a:ext uri="{FF2B5EF4-FFF2-40B4-BE49-F238E27FC236}">
                  <a16:creationId xmlns:a16="http://schemas.microsoft.com/office/drawing/2014/main" id="{0C4B9782-358D-F787-23BF-122513A87E9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3189761" cy="12222752"/>
            </a:xfrm>
            <a:prstGeom prst="rect">
              <a:avLst/>
            </a:prstGeom>
            <a:effectLst/>
          </p:spPr>
        </p:pic>
      </p:grpSp>
      <p:pic>
        <p:nvPicPr>
          <p:cNvPr id="653" name="Screenshot 2024-08-12 at 13.07.09.png" descr="Screenshot 2024-08-12 at 13.07.09.png">
            <a:extLst>
              <a:ext uri="{FF2B5EF4-FFF2-40B4-BE49-F238E27FC236}">
                <a16:creationId xmlns:a16="http://schemas.microsoft.com/office/drawing/2014/main" id="{20DE6090-9E17-F921-4AEC-7B5882DD8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04" y="888781"/>
            <a:ext cx="4305301" cy="2025651"/>
          </a:xfrm>
          <a:prstGeom prst="rect">
            <a:avLst/>
          </a:prstGeom>
          <a:ln w="3175">
            <a:miter lim="400000"/>
          </a:ln>
        </p:spPr>
      </p:pic>
      <p:pic>
        <p:nvPicPr>
          <p:cNvPr id="654" name="Screenshot 2024-08-12 at 13.07.13.png" descr="Screenshot 2024-08-12 at 13.07.13.png">
            <a:extLst>
              <a:ext uri="{FF2B5EF4-FFF2-40B4-BE49-F238E27FC236}">
                <a16:creationId xmlns:a16="http://schemas.microsoft.com/office/drawing/2014/main" id="{A7CD616E-37ED-CAB1-2EFF-8D6A7D747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379" y="3068664"/>
            <a:ext cx="2066694" cy="632165"/>
          </a:xfrm>
          <a:prstGeom prst="rect">
            <a:avLst/>
          </a:prstGeom>
          <a:ln w="3175">
            <a:miter lim="400000"/>
          </a:ln>
        </p:spPr>
      </p:pic>
      <p:pic>
        <p:nvPicPr>
          <p:cNvPr id="655" name="Screenshot 2024-08-12 at 13.07.19.png" descr="Screenshot 2024-08-12 at 13.07.19.png">
            <a:extLst>
              <a:ext uri="{FF2B5EF4-FFF2-40B4-BE49-F238E27FC236}">
                <a16:creationId xmlns:a16="http://schemas.microsoft.com/office/drawing/2014/main" id="{7CE6B47A-D8D0-F89E-619F-D436A545F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89" y="3783617"/>
            <a:ext cx="3133370" cy="1660064"/>
          </a:xfrm>
          <a:prstGeom prst="rect">
            <a:avLst/>
          </a:prstGeom>
          <a:ln w="3175">
            <a:miter lim="400000"/>
          </a:ln>
        </p:spPr>
      </p:pic>
      <p:sp>
        <p:nvSpPr>
          <p:cNvPr id="656" name="https://asecuritysite.com/openfhe/openfhe_09cpp_pke">
            <a:extLst>
              <a:ext uri="{FF2B5EF4-FFF2-40B4-BE49-F238E27FC236}">
                <a16:creationId xmlns:a16="http://schemas.microsoft.com/office/drawing/2014/main" id="{29057E5C-3B82-1D6E-44D3-5054ED6A45FC}"/>
              </a:ext>
            </a:extLst>
          </p:cNvPr>
          <p:cNvSpPr txBox="1"/>
          <p:nvPr/>
        </p:nvSpPr>
        <p:spPr>
          <a:xfrm>
            <a:off x="1417092" y="6407066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https://asecuritysite.com/openfhe/openfhe_09cpp_pke</a:t>
            </a:r>
          </a:p>
        </p:txBody>
      </p:sp>
      <p:grpSp>
        <p:nvGrpSpPr>
          <p:cNvPr id="659" name="Screenshot 2024-08-12 at 13.11.47.png">
            <a:extLst>
              <a:ext uri="{FF2B5EF4-FFF2-40B4-BE49-F238E27FC236}">
                <a16:creationId xmlns:a16="http://schemas.microsoft.com/office/drawing/2014/main" id="{4F53D63B-EB1F-0123-923B-E872A38FDDD5}"/>
              </a:ext>
            </a:extLst>
          </p:cNvPr>
          <p:cNvGrpSpPr/>
          <p:nvPr/>
        </p:nvGrpSpPr>
        <p:grpSpPr>
          <a:xfrm>
            <a:off x="4600469" y="-39861"/>
            <a:ext cx="7682091" cy="6177613"/>
            <a:chOff x="0" y="0"/>
            <a:chExt cx="15364180" cy="12355224"/>
          </a:xfrm>
        </p:grpSpPr>
        <p:pic>
          <p:nvPicPr>
            <p:cNvPr id="658" name="Screenshot 2024-08-12 at 13.11.47.png" descr="Screenshot 2024-08-12 at 13.11.47.png">
              <a:extLst>
                <a:ext uri="{FF2B5EF4-FFF2-40B4-BE49-F238E27FC236}">
                  <a16:creationId xmlns:a16="http://schemas.microsoft.com/office/drawing/2014/main" id="{0F45673F-1497-8BCF-CB3B-5719474D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2400" y="101600"/>
              <a:ext cx="15059381" cy="11948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7" name="Screenshot 2024-08-12 at 13.11.47.png" descr="Screenshot 2024-08-12 at 13.11.47.png">
              <a:extLst>
                <a:ext uri="{FF2B5EF4-FFF2-40B4-BE49-F238E27FC236}">
                  <a16:creationId xmlns:a16="http://schemas.microsoft.com/office/drawing/2014/main" id="{95717655-F30D-0D0A-477A-94C8AA4B8713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5364181" cy="1235522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03227858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0059-D25D-DEA7-C228-4C290C6CB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MD/FHEW">
            <a:extLst>
              <a:ext uri="{FF2B5EF4-FFF2-40B4-BE49-F238E27FC236}">
                <a16:creationId xmlns:a16="http://schemas.microsoft.com/office/drawing/2014/main" id="{7762B19C-6C31-6484-210E-40DB3D61E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</a:t>
            </a:r>
          </a:p>
        </p:txBody>
      </p:sp>
      <p:pic>
        <p:nvPicPr>
          <p:cNvPr id="662" name="image3.png" descr="image3.png">
            <a:extLst>
              <a:ext uri="{FF2B5EF4-FFF2-40B4-BE49-F238E27FC236}">
                <a16:creationId xmlns:a16="http://schemas.microsoft.com/office/drawing/2014/main" id="{A167E847-AC59-4D15-1401-10EB45D5F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63" name="https://asecuritysite.com/openfhe/openfhe_11cpp">
            <a:extLst>
              <a:ext uri="{FF2B5EF4-FFF2-40B4-BE49-F238E27FC236}">
                <a16:creationId xmlns:a16="http://schemas.microsoft.com/office/drawing/2014/main" id="{50C36407-4509-76CA-C17F-16696F4CA377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</a:t>
            </a:r>
          </a:p>
        </p:txBody>
      </p:sp>
      <p:pic>
        <p:nvPicPr>
          <p:cNvPr id="664" name="pasted-movie.png" descr="pasted-movie.png">
            <a:extLst>
              <a:ext uri="{FF2B5EF4-FFF2-40B4-BE49-F238E27FC236}">
                <a16:creationId xmlns:a16="http://schemas.microsoft.com/office/drawing/2014/main" id="{CB5E0C0E-6D25-3572-AF78-1CA084DC2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9" y="1009745"/>
            <a:ext cx="4245982" cy="13255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67" name="Screenshot 2024-08-12 at 13.21.27.png">
            <a:extLst>
              <a:ext uri="{FF2B5EF4-FFF2-40B4-BE49-F238E27FC236}">
                <a16:creationId xmlns:a16="http://schemas.microsoft.com/office/drawing/2014/main" id="{5897D743-75A2-0FBD-56D0-13040A8497DD}"/>
              </a:ext>
            </a:extLst>
          </p:cNvPr>
          <p:cNvGrpSpPr/>
          <p:nvPr/>
        </p:nvGrpSpPr>
        <p:grpSpPr>
          <a:xfrm>
            <a:off x="4564419" y="290848"/>
            <a:ext cx="7327485" cy="4774705"/>
            <a:chOff x="0" y="0"/>
            <a:chExt cx="14654967" cy="9549407"/>
          </a:xfrm>
        </p:grpSpPr>
        <p:pic>
          <p:nvPicPr>
            <p:cNvPr id="666" name="Screenshot 2024-08-12 at 13.21.27.png" descr="Screenshot 2024-08-12 at 13.21.27.png">
              <a:extLst>
                <a:ext uri="{FF2B5EF4-FFF2-40B4-BE49-F238E27FC236}">
                  <a16:creationId xmlns:a16="http://schemas.microsoft.com/office/drawing/2014/main" id="{CDFDA3EF-6E11-12BF-FFEF-81231BEE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4350168" cy="91430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65" name="Screenshot 2024-08-12 at 13.21.27.png" descr="Screenshot 2024-08-12 at 13.21.27.png">
              <a:extLst>
                <a:ext uri="{FF2B5EF4-FFF2-40B4-BE49-F238E27FC236}">
                  <a16:creationId xmlns:a16="http://schemas.microsoft.com/office/drawing/2014/main" id="{6EB32842-ACC9-FA75-3154-963A20F0BF94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654968" cy="9549408"/>
            </a:xfrm>
            <a:prstGeom prst="rect">
              <a:avLst/>
            </a:prstGeom>
            <a:effectLst/>
          </p:spPr>
        </p:pic>
      </p:grpSp>
      <p:sp>
        <p:nvSpPr>
          <p:cNvPr id="668" name="https://asecuritysite.com/openfhe/openfhe_11cpp_pke">
            <a:extLst>
              <a:ext uri="{FF2B5EF4-FFF2-40B4-BE49-F238E27FC236}">
                <a16:creationId xmlns:a16="http://schemas.microsoft.com/office/drawing/2014/main" id="{A8A1D42A-6494-62C8-DE53-976685272F3C}"/>
              </a:ext>
            </a:extLst>
          </p:cNvPr>
          <p:cNvSpPr txBox="1"/>
          <p:nvPr/>
        </p:nvSpPr>
        <p:spPr>
          <a:xfrm>
            <a:off x="1142161" y="6376518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https://asecuritysite.com/openfhe/openfhe_11cpp_pke</a:t>
            </a:r>
          </a:p>
        </p:txBody>
      </p:sp>
      <p:pic>
        <p:nvPicPr>
          <p:cNvPr id="669" name="pasted-movie.png" descr="pasted-movie.png">
            <a:extLst>
              <a:ext uri="{FF2B5EF4-FFF2-40B4-BE49-F238E27FC236}">
                <a16:creationId xmlns:a16="http://schemas.microsoft.com/office/drawing/2014/main" id="{DC2826DF-25B2-8B67-A2E5-98C356286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21" y="2610446"/>
            <a:ext cx="1954805" cy="1084029"/>
          </a:xfrm>
          <a:prstGeom prst="rect">
            <a:avLst/>
          </a:prstGeom>
          <a:ln w="3175">
            <a:miter lim="400000"/>
          </a:ln>
        </p:spPr>
      </p:pic>
      <p:pic>
        <p:nvPicPr>
          <p:cNvPr id="670" name="pasted-movie.png" descr="pasted-movie.png">
            <a:extLst>
              <a:ext uri="{FF2B5EF4-FFF2-40B4-BE49-F238E27FC236}">
                <a16:creationId xmlns:a16="http://schemas.microsoft.com/office/drawing/2014/main" id="{15BABDE8-54EB-BB56-81F6-7A22DCFB2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41" y="4079300"/>
            <a:ext cx="3365464" cy="132550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3396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63D1A-2B48-14C9-971A-D9BCA401C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MD/FHEW - MUX and Majority">
            <a:extLst>
              <a:ext uri="{FF2B5EF4-FFF2-40B4-BE49-F238E27FC236}">
                <a16:creationId xmlns:a16="http://schemas.microsoft.com/office/drawing/2014/main" id="{1C626E51-79FB-952B-7763-735BBAAB89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 - MUX and Majority</a:t>
            </a:r>
          </a:p>
        </p:txBody>
      </p:sp>
      <p:pic>
        <p:nvPicPr>
          <p:cNvPr id="673" name="image3.png" descr="image3.png">
            <a:extLst>
              <a:ext uri="{FF2B5EF4-FFF2-40B4-BE49-F238E27FC236}">
                <a16:creationId xmlns:a16="http://schemas.microsoft.com/office/drawing/2014/main" id="{D97BE0F2-C26D-FC92-2C54-7B3C134B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74" name="https://asecuritysite.com/openfhe/openfhe_11cpp">
            <a:extLst>
              <a:ext uri="{FF2B5EF4-FFF2-40B4-BE49-F238E27FC236}">
                <a16:creationId xmlns:a16="http://schemas.microsoft.com/office/drawing/2014/main" id="{0E3550BD-2C71-3B50-83EA-C970BC36E622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</a:t>
            </a:r>
          </a:p>
        </p:txBody>
      </p:sp>
      <p:sp>
        <p:nvSpPr>
          <p:cNvPr id="675" name="https://asecuritysite.com/openfhe/openfhe_11cpp_pke">
            <a:extLst>
              <a:ext uri="{FF2B5EF4-FFF2-40B4-BE49-F238E27FC236}">
                <a16:creationId xmlns:a16="http://schemas.microsoft.com/office/drawing/2014/main" id="{FA0E9EDA-7447-EA4E-F52C-A51E40B3C1D2}"/>
              </a:ext>
            </a:extLst>
          </p:cNvPr>
          <p:cNvSpPr txBox="1"/>
          <p:nvPr/>
        </p:nvSpPr>
        <p:spPr>
          <a:xfrm>
            <a:off x="1142161" y="6376518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https://asecuritysite.com/openfhe/openfhe_11cpp_pke</a:t>
            </a:r>
          </a:p>
        </p:txBody>
      </p:sp>
      <p:grpSp>
        <p:nvGrpSpPr>
          <p:cNvPr id="678" name="Screenshot 2024-08-12 at 13.24.03.png">
            <a:extLst>
              <a:ext uri="{FF2B5EF4-FFF2-40B4-BE49-F238E27FC236}">
                <a16:creationId xmlns:a16="http://schemas.microsoft.com/office/drawing/2014/main" id="{18660390-E5BF-689B-354B-A3E77B066878}"/>
              </a:ext>
            </a:extLst>
          </p:cNvPr>
          <p:cNvGrpSpPr/>
          <p:nvPr/>
        </p:nvGrpSpPr>
        <p:grpSpPr>
          <a:xfrm>
            <a:off x="304588" y="892818"/>
            <a:ext cx="1889135" cy="3028288"/>
            <a:chOff x="0" y="0"/>
            <a:chExt cx="3778267" cy="6056573"/>
          </a:xfrm>
        </p:grpSpPr>
        <p:pic>
          <p:nvPicPr>
            <p:cNvPr id="677" name="Screenshot 2024-08-12 at 13.24.03.png" descr="Screenshot 2024-08-12 at 13.24.03.png">
              <a:extLst>
                <a:ext uri="{FF2B5EF4-FFF2-40B4-BE49-F238E27FC236}">
                  <a16:creationId xmlns:a16="http://schemas.microsoft.com/office/drawing/2014/main" id="{C433BE17-088C-6573-9B50-F2D30567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3473468" cy="56501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6" name="Screenshot 2024-08-12 at 13.24.03.png" descr="Screenshot 2024-08-12 at 13.24.03.png">
              <a:extLst>
                <a:ext uri="{FF2B5EF4-FFF2-40B4-BE49-F238E27FC236}">
                  <a16:creationId xmlns:a16="http://schemas.microsoft.com/office/drawing/2014/main" id="{6BF45B61-A7C7-0A73-A91E-2AEA7CCCC93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78268" cy="6056574"/>
            </a:xfrm>
            <a:prstGeom prst="rect">
              <a:avLst/>
            </a:prstGeom>
            <a:effectLst/>
          </p:spPr>
        </p:pic>
      </p:grpSp>
      <p:grpSp>
        <p:nvGrpSpPr>
          <p:cNvPr id="681" name="Screenshot 2024-08-12 at 13.24.33.png">
            <a:extLst>
              <a:ext uri="{FF2B5EF4-FFF2-40B4-BE49-F238E27FC236}">
                <a16:creationId xmlns:a16="http://schemas.microsoft.com/office/drawing/2014/main" id="{878EAC1B-8EF5-63DA-6F64-D40E775439DB}"/>
              </a:ext>
            </a:extLst>
          </p:cNvPr>
          <p:cNvGrpSpPr/>
          <p:nvPr/>
        </p:nvGrpSpPr>
        <p:grpSpPr>
          <a:xfrm>
            <a:off x="2311824" y="909294"/>
            <a:ext cx="1982626" cy="3096936"/>
            <a:chOff x="0" y="0"/>
            <a:chExt cx="3965250" cy="6193869"/>
          </a:xfrm>
        </p:grpSpPr>
        <p:pic>
          <p:nvPicPr>
            <p:cNvPr id="680" name="Screenshot 2024-08-12 at 13.24.33.png" descr="Screenshot 2024-08-12 at 13.24.33.png">
              <a:extLst>
                <a:ext uri="{FF2B5EF4-FFF2-40B4-BE49-F238E27FC236}">
                  <a16:creationId xmlns:a16="http://schemas.microsoft.com/office/drawing/2014/main" id="{19D05B88-9CFE-AFE5-FD46-C3D430C3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3660451" cy="57874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9" name="Screenshot 2024-08-12 at 13.24.33.png" descr="Screenshot 2024-08-12 at 13.24.33.png">
              <a:extLst>
                <a:ext uri="{FF2B5EF4-FFF2-40B4-BE49-F238E27FC236}">
                  <a16:creationId xmlns:a16="http://schemas.microsoft.com/office/drawing/2014/main" id="{CEFCA52C-0CE7-AFA2-5420-3DA37C1B818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965251" cy="6193870"/>
            </a:xfrm>
            <a:prstGeom prst="rect">
              <a:avLst/>
            </a:prstGeom>
            <a:effectLst/>
          </p:spPr>
        </p:pic>
      </p:grpSp>
      <p:grpSp>
        <p:nvGrpSpPr>
          <p:cNvPr id="684" name="Screenshot 2024-08-12 at 13.26.26.png">
            <a:extLst>
              <a:ext uri="{FF2B5EF4-FFF2-40B4-BE49-F238E27FC236}">
                <a16:creationId xmlns:a16="http://schemas.microsoft.com/office/drawing/2014/main" id="{15FCB641-E0A3-AD71-B9BF-44F73833D239}"/>
              </a:ext>
            </a:extLst>
          </p:cNvPr>
          <p:cNvGrpSpPr/>
          <p:nvPr/>
        </p:nvGrpSpPr>
        <p:grpSpPr>
          <a:xfrm>
            <a:off x="5707406" y="284237"/>
            <a:ext cx="6287577" cy="5745883"/>
            <a:chOff x="0" y="0"/>
            <a:chExt cx="12575152" cy="11491765"/>
          </a:xfrm>
        </p:grpSpPr>
        <p:pic>
          <p:nvPicPr>
            <p:cNvPr id="683" name="Screenshot 2024-08-12 at 13.26.26.png" descr="Screenshot 2024-08-12 at 13.26.26.png">
              <a:extLst>
                <a:ext uri="{FF2B5EF4-FFF2-40B4-BE49-F238E27FC236}">
                  <a16:creationId xmlns:a16="http://schemas.microsoft.com/office/drawing/2014/main" id="{B0790F2E-71FD-FA8A-1181-C15E37EC8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400" y="101600"/>
              <a:ext cx="12270353" cy="110853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82" name="Screenshot 2024-08-12 at 13.26.26.png" descr="Screenshot 2024-08-12 at 13.26.26.png">
              <a:extLst>
                <a:ext uri="{FF2B5EF4-FFF2-40B4-BE49-F238E27FC236}">
                  <a16:creationId xmlns:a16="http://schemas.microsoft.com/office/drawing/2014/main" id="{502F1CCD-2390-F280-6B4A-E19555B1C573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2575153" cy="1149176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56281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BDA8-73F8-70B3-B7B2-81C53012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hebyshev Functions">
            <a:extLst>
              <a:ext uri="{FF2B5EF4-FFF2-40B4-BE49-F238E27FC236}">
                <a16:creationId xmlns:a16="http://schemas.microsoft.com/office/drawing/2014/main" id="{83FDBE44-1AEA-C98F-A248-F3B6E415F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Chebyshev Functions</a:t>
            </a:r>
          </a:p>
        </p:txBody>
      </p:sp>
      <p:pic>
        <p:nvPicPr>
          <p:cNvPr id="714" name="image3.png" descr="image3.png">
            <a:extLst>
              <a:ext uri="{FF2B5EF4-FFF2-40B4-BE49-F238E27FC236}">
                <a16:creationId xmlns:a16="http://schemas.microsoft.com/office/drawing/2014/main" id="{93246026-8396-DB68-A906-0BB8CB0F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15" name="https://asecuritysite.com/openfhe/openfhe_18cpp">
            <a:extLst>
              <a:ext uri="{FF2B5EF4-FFF2-40B4-BE49-F238E27FC236}">
                <a16:creationId xmlns:a16="http://schemas.microsoft.com/office/drawing/2014/main" id="{3BC8F584-A0E1-CF40-6D85-AAD302ED64B2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https://asecuritysite.com/openfhe/openfhe_18cpp</a:t>
            </a:r>
          </a:p>
        </p:txBody>
      </p:sp>
      <p:grpSp>
        <p:nvGrpSpPr>
          <p:cNvPr id="718" name="Screenshot 2024-08-12 at 13.49.31.png">
            <a:extLst>
              <a:ext uri="{FF2B5EF4-FFF2-40B4-BE49-F238E27FC236}">
                <a16:creationId xmlns:a16="http://schemas.microsoft.com/office/drawing/2014/main" id="{6CCCDFCB-D91B-06A2-E467-83F3749D311F}"/>
              </a:ext>
            </a:extLst>
          </p:cNvPr>
          <p:cNvGrpSpPr/>
          <p:nvPr/>
        </p:nvGrpSpPr>
        <p:grpSpPr>
          <a:xfrm>
            <a:off x="4149789" y="1059184"/>
            <a:ext cx="8023332" cy="4383499"/>
            <a:chOff x="0" y="0"/>
            <a:chExt cx="16046662" cy="8766997"/>
          </a:xfrm>
        </p:grpSpPr>
        <p:pic>
          <p:nvPicPr>
            <p:cNvPr id="717" name="Screenshot 2024-08-12 at 13.49.31.png" descr="Screenshot 2024-08-12 at 13.49.31.png">
              <a:extLst>
                <a:ext uri="{FF2B5EF4-FFF2-40B4-BE49-F238E27FC236}">
                  <a16:creationId xmlns:a16="http://schemas.microsoft.com/office/drawing/2014/main" id="{FDA95119-D36E-BC38-78D4-DB75AF97C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5741863" cy="83605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16" name="Screenshot 2024-08-12 at 13.49.31.png" descr="Screenshot 2024-08-12 at 13.49.31.png">
              <a:extLst>
                <a:ext uri="{FF2B5EF4-FFF2-40B4-BE49-F238E27FC236}">
                  <a16:creationId xmlns:a16="http://schemas.microsoft.com/office/drawing/2014/main" id="{199B8255-17E6-19DE-6357-A4A3DBAE6FD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6046663" cy="8766998"/>
            </a:xfrm>
            <a:prstGeom prst="rect">
              <a:avLst/>
            </a:prstGeom>
            <a:effectLst/>
          </p:spPr>
        </p:pic>
      </p:grpSp>
      <p:sp>
        <p:nvSpPr>
          <p:cNvPr id="719" name="With approximation theory, it is possible to determine an approximate polynomial p(x)…">
            <a:extLst>
              <a:ext uri="{FF2B5EF4-FFF2-40B4-BE49-F238E27FC236}">
                <a16:creationId xmlns:a16="http://schemas.microsoft.com/office/drawing/2014/main" id="{C0088EAD-7D25-862E-C144-95A04C627B25}"/>
              </a:ext>
            </a:extLst>
          </p:cNvPr>
          <p:cNvSpPr txBox="1"/>
          <p:nvPr/>
        </p:nvSpPr>
        <p:spPr>
          <a:xfrm>
            <a:off x="447811" y="844308"/>
            <a:ext cx="3063453" cy="19007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2286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>
                <a:latin typeface="Arial"/>
                <a:cs typeface="Arial"/>
                <a:sym typeface="Arial"/>
              </a:rPr>
              <a:t>With approximation theory, it is possible to determine an approximate polynomial p(x)</a:t>
            </a:r>
          </a:p>
          <a:p>
            <a:pPr defTabSz="2286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>
                <a:latin typeface="Arial"/>
                <a:cs typeface="Arial"/>
                <a:sym typeface="Arial"/>
              </a:rPr>
              <a:t>that is approximate to a function f(x).</a:t>
            </a:r>
          </a:p>
        </p:txBody>
      </p:sp>
      <p:pic>
        <p:nvPicPr>
          <p:cNvPr id="720" name="pasted-movie.png" descr="pasted-movie.png">
            <a:extLst>
              <a:ext uri="{FF2B5EF4-FFF2-40B4-BE49-F238E27FC236}">
                <a16:creationId xmlns:a16="http://schemas.microsoft.com/office/drawing/2014/main" id="{47B4EA13-BC70-8FF0-B2D0-A0F6C2759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97" y="3014838"/>
            <a:ext cx="3660768" cy="205626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5692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88A86-EB9A-AB22-E990-F7A0AD8B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olynomial Evaluation">
            <a:extLst>
              <a:ext uri="{FF2B5EF4-FFF2-40B4-BE49-F238E27FC236}">
                <a16:creationId xmlns:a16="http://schemas.microsoft.com/office/drawing/2014/main" id="{A6514F4C-103D-3380-4E78-136B6C3B2A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Polynomial Evaluation</a:t>
            </a:r>
          </a:p>
        </p:txBody>
      </p:sp>
      <p:pic>
        <p:nvPicPr>
          <p:cNvPr id="766" name="image3.png" descr="image3.png">
            <a:extLst>
              <a:ext uri="{FF2B5EF4-FFF2-40B4-BE49-F238E27FC236}">
                <a16:creationId xmlns:a16="http://schemas.microsoft.com/office/drawing/2014/main" id="{98964A16-A488-9CEC-45A3-A5E23555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67" name="https://asecuritysite.com/openfhe/openfhe_20cpp">
            <a:extLst>
              <a:ext uri="{FF2B5EF4-FFF2-40B4-BE49-F238E27FC236}">
                <a16:creationId xmlns:a16="http://schemas.microsoft.com/office/drawing/2014/main" id="{22421643-EA17-CAC4-804A-2CAEA02CEA21}"/>
              </a:ext>
            </a:extLst>
          </p:cNvPr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https://asecuritysite.com/openfhe/openfhe_20cpp</a:t>
            </a:r>
          </a:p>
        </p:txBody>
      </p:sp>
      <p:pic>
        <p:nvPicPr>
          <p:cNvPr id="768" name="Screenshot 2024-08-12 at 13.59.49.png" descr="Screenshot 2024-08-12 at 13.59.49.png">
            <a:extLst>
              <a:ext uri="{FF2B5EF4-FFF2-40B4-BE49-F238E27FC236}">
                <a16:creationId xmlns:a16="http://schemas.microsoft.com/office/drawing/2014/main" id="{D13404FC-EAF6-71D9-FE3E-93FE92EF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2" y="722791"/>
            <a:ext cx="10542867" cy="135861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771" name="Screenshot 2024-08-12 at 14.03.36.png">
            <a:extLst>
              <a:ext uri="{FF2B5EF4-FFF2-40B4-BE49-F238E27FC236}">
                <a16:creationId xmlns:a16="http://schemas.microsoft.com/office/drawing/2014/main" id="{C7E269B4-CED1-6C46-EAE6-62B25E29AD1B}"/>
              </a:ext>
            </a:extLst>
          </p:cNvPr>
          <p:cNvGrpSpPr/>
          <p:nvPr/>
        </p:nvGrpSpPr>
        <p:grpSpPr>
          <a:xfrm>
            <a:off x="7783736" y="2596331"/>
            <a:ext cx="4247012" cy="4177798"/>
            <a:chOff x="0" y="0"/>
            <a:chExt cx="8494022" cy="8355593"/>
          </a:xfrm>
        </p:grpSpPr>
        <p:pic>
          <p:nvPicPr>
            <p:cNvPr id="770" name="Screenshot 2024-08-12 at 14.03.36.png" descr="Screenshot 2024-08-12 at 14.03.36.png">
              <a:extLst>
                <a:ext uri="{FF2B5EF4-FFF2-40B4-BE49-F238E27FC236}">
                  <a16:creationId xmlns:a16="http://schemas.microsoft.com/office/drawing/2014/main" id="{3FC98E28-239C-E0C5-432C-0795818A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8189223" cy="794919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69" name="Screenshot 2024-08-12 at 14.03.36.png" descr="Screenshot 2024-08-12 at 14.03.36.png">
              <a:extLst>
                <a:ext uri="{FF2B5EF4-FFF2-40B4-BE49-F238E27FC236}">
                  <a16:creationId xmlns:a16="http://schemas.microsoft.com/office/drawing/2014/main" id="{184ED2A0-F03E-8F99-CE41-B1A41C83415B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8494023" cy="835559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63188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11CC7-ECE3-7DC9-C91C-2D632B4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5EB8-C475-887E-EEE8-8EF8B05D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Data Sharing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97DE4-8783-F74C-94D6-8D277D153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22B4F-2204-744B-8F67-A0AE09333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B0D9-5C43-4122-F508-B5CA6622C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255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0528-7CE5-A551-CB62-F155EA892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03ACA60F-3C5B-136E-D7EC-06866C3A23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Homomorphic Sharing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554F78C8-C2B7-8231-8BD5-664171EB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medical system&#10;&#10;Description automatically generated with medium confidence">
            <a:extLst>
              <a:ext uri="{FF2B5EF4-FFF2-40B4-BE49-F238E27FC236}">
                <a16:creationId xmlns:a16="http://schemas.microsoft.com/office/drawing/2014/main" id="{9F0FDA85-7372-8018-290C-3A358365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91" y="1119994"/>
            <a:ext cx="7772400" cy="48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66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4ACB-0260-9478-C05D-42B3C3FAC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91186B23-3FFD-2FEF-F8AA-6F607E87D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Multiparty Sharing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68F4B8A2-3AFE-8B81-CC43-7A020398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415371AC-EF19-2065-BFE5-F2366101D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2" y="1217688"/>
            <a:ext cx="7772400" cy="42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5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77583-9F5E-8DE1-074E-026C716D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6049AA91-DF1B-8BA3-C0C2-1704E4099C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SmartCrypt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66B172BF-2182-A794-7CF7-C6300176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B10A3AC8-83F1-9018-6A90-35A949F3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2" y="1395158"/>
            <a:ext cx="7772400" cy="36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3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B65A3-34C6-0A5C-BDB5-30CAD140B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990A0921-A8D4-303F-3A29-A786F50B8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Symmetric Key for HE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7175162B-6221-84AF-2673-E1E97A13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00AE22B8-753C-3A74-E573-6F7611382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" y="1289696"/>
            <a:ext cx="7772400" cy="36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0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01700" y="5338699"/>
            <a:ext cx="9144000" cy="1655763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7800" cy="6670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Authenticated Encryption with Additional Data (AEAD)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7494880" y="6488668"/>
            <a:ext cx="4697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golang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go_symmetric</a:t>
            </a:r>
            <a:endParaRPr lang="en-US" dirty="0"/>
          </a:p>
        </p:txBody>
      </p:sp>
      <p:pic>
        <p:nvPicPr>
          <p:cNvPr id="6" name="Picture 5" descr="A diagram of a key system&#10;&#10;AI-generated content may be incorrect.">
            <a:extLst>
              <a:ext uri="{FF2B5EF4-FFF2-40B4-BE49-F238E27FC236}">
                <a16:creationId xmlns:a16="http://schemas.microsoft.com/office/drawing/2014/main" id="{C2A5423D-947A-94ED-9094-2E79B44A8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7" y="772480"/>
            <a:ext cx="9706978" cy="44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Proxy Re-encryption (PRE)</a:t>
            </a:r>
          </a:p>
        </p:txBody>
      </p:sp>
      <p:pic>
        <p:nvPicPr>
          <p:cNvPr id="73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32" name="https://asecuritysite.com/openfhe/openfhe_21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</a:t>
            </a:r>
            <a:r>
              <a:rPr sz="2300" dirty="0" err="1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asecuritysite.com</a:t>
            </a: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/</a:t>
            </a:r>
            <a:r>
              <a:rPr sz="2300" dirty="0" err="1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openfhe</a:t>
            </a: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/openfhe_21cpp</a:t>
            </a:r>
          </a:p>
        </p:txBody>
      </p:sp>
      <p:grpSp>
        <p:nvGrpSpPr>
          <p:cNvPr id="735" name="pasted-movie.png"/>
          <p:cNvGrpSpPr/>
          <p:nvPr/>
        </p:nvGrpSpPr>
        <p:grpSpPr>
          <a:xfrm>
            <a:off x="4736914" y="1046320"/>
            <a:ext cx="7303805" cy="4147260"/>
            <a:chOff x="0" y="0"/>
            <a:chExt cx="14607609" cy="8294517"/>
          </a:xfrm>
        </p:grpSpPr>
        <p:pic>
          <p:nvPicPr>
            <p:cNvPr id="734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4302810" cy="78881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3" name="pasted-movie.png" descr="pasted-movie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607610" cy="8294518"/>
            </a:xfrm>
            <a:prstGeom prst="rect">
              <a:avLst/>
            </a:prstGeom>
            <a:effectLst/>
          </p:spPr>
        </p:pic>
      </p:grpSp>
      <p:grpSp>
        <p:nvGrpSpPr>
          <p:cNvPr id="738" name="Screenshot 2024-08-12 at 13.55.39.png"/>
          <p:cNvGrpSpPr/>
          <p:nvPr/>
        </p:nvGrpSpPr>
        <p:grpSpPr>
          <a:xfrm>
            <a:off x="21214" y="995520"/>
            <a:ext cx="4546902" cy="3949208"/>
            <a:chOff x="0" y="0"/>
            <a:chExt cx="9093802" cy="7898414"/>
          </a:xfrm>
        </p:grpSpPr>
        <p:pic>
          <p:nvPicPr>
            <p:cNvPr id="737" name="Screenshot 2024-08-12 at 13.55.39.png" descr="Screenshot 2024-08-12 at 13.55.3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8789003" cy="74920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6" name="Screenshot 2024-08-12 at 13.55.39.png" descr="Screenshot 2024-08-12 at 13.55.39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9093803" cy="789841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223355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12AF-F901-5C35-67A3-E64690C1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C4FE-361D-91CD-A26D-570C26ACB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 in the Cloud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96CAC-46FF-02B0-6B3B-424DB0F76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E2AF1-8B4E-3E60-5196-73049B5EB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45E07-3418-664C-D1E7-C377E247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76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E7AF3-A087-95CC-D6EA-D743753B6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51C68016-5CAB-261C-7AA2-8DFD95EB6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Symmetric/Asymmetric in Cloud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8B2E0AD4-B8FA-A7CC-3457-6E4C956E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66708C2A-82D5-CCC0-AD09-9F4BEF028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37" y="734549"/>
            <a:ext cx="5959835" cy="3019473"/>
          </a:xfrm>
          <a:prstGeom prst="rect">
            <a:avLst/>
          </a:prstGeom>
        </p:spPr>
      </p:pic>
      <p:pic>
        <p:nvPicPr>
          <p:cNvPr id="5" name="Picture 4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8325863E-74B4-B83C-7EAA-5BD2AE4B2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31" y="3861531"/>
            <a:ext cx="6121465" cy="30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086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ED5F0-F678-BBB6-B676-EDEE32A43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60A526DF-19A7-056A-D6B6-F2B15AA49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Searchable Encryption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3836C8B3-B12B-0E44-F963-7E45B1AF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ud with icons and symbols&#10;&#10;Description automatically generated with medium confidence">
            <a:extLst>
              <a:ext uri="{FF2B5EF4-FFF2-40B4-BE49-F238E27FC236}">
                <a16:creationId xmlns:a16="http://schemas.microsoft.com/office/drawing/2014/main" id="{0773894D-67D5-676F-826B-2EF30C378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6" y="976457"/>
            <a:ext cx="7096893" cy="2225219"/>
          </a:xfrm>
          <a:prstGeom prst="rect">
            <a:avLst/>
          </a:prstGeom>
        </p:spPr>
      </p:pic>
      <p:pic>
        <p:nvPicPr>
          <p:cNvPr id="6" name="Picture 5" descr="A diagram of a search engine&#10;&#10;Description automatically generated">
            <a:extLst>
              <a:ext uri="{FF2B5EF4-FFF2-40B4-BE49-F238E27FC236}">
                <a16:creationId xmlns:a16="http://schemas.microsoft.com/office/drawing/2014/main" id="{E9D53AA2-ADBF-9A69-5A87-FCADD8392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83" y="592483"/>
            <a:ext cx="4721343" cy="56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87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9813-FF57-4714-1D55-A698D04D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C6D681E6-CFE2-C1AD-316B-B2EAEC25D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Location Tracking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C0AC5ACD-76DF-D2ED-3751-DD2D4520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AD6742-2E62-7EB7-D230-FBC26BCEB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0" y="890276"/>
            <a:ext cx="4393945" cy="2538724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451FFB9-30AA-EAF1-0AA8-02EDDCDAB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15" y="1007365"/>
            <a:ext cx="6776106" cy="1778064"/>
          </a:xfrm>
          <a:prstGeom prst="rect">
            <a:avLst/>
          </a:prstGeom>
        </p:spPr>
      </p:pic>
      <p:pic>
        <p:nvPicPr>
          <p:cNvPr id="9" name="Picture 8" descr="A diagram of a person&#10;&#10;Description automatically generated">
            <a:extLst>
              <a:ext uri="{FF2B5EF4-FFF2-40B4-BE49-F238E27FC236}">
                <a16:creationId xmlns:a16="http://schemas.microsoft.com/office/drawing/2014/main" id="{4F2B40C3-20DF-CCAD-6D4C-13575FD37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33" y="3604769"/>
            <a:ext cx="6776107" cy="29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051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2BDB-0184-1112-9A49-C8667FDFC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BF7F83CB-4335-27E5-90C5-50094D4D3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Privacy-aware biometrics/ID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EBD5863E-D69A-C3F1-CC79-D1BBFCF8B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FB325E61-4B0E-9611-7144-C215EE83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67" y="1139716"/>
            <a:ext cx="7772400" cy="4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05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05821-1F35-6324-3141-D94758FDF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74E973AF-FEF1-809F-C498-B2194F112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Apple Privacy Aware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46A5B39F-C899-8622-1720-5AD9C842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E310E629-255F-FD4D-2B61-3A8FC346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366"/>
            <a:ext cx="5549462" cy="2902481"/>
          </a:xfrm>
          <a:prstGeom prst="rect">
            <a:avLst/>
          </a:prstGeom>
        </p:spPr>
      </p:pic>
      <p:pic>
        <p:nvPicPr>
          <p:cNvPr id="6" name="Picture 5" descr="A diagram of a blockchain&#10;&#10;Description automatically generated">
            <a:extLst>
              <a:ext uri="{FF2B5EF4-FFF2-40B4-BE49-F238E27FC236}">
                <a16:creationId xmlns:a16="http://schemas.microsoft.com/office/drawing/2014/main" id="{525D9E93-D41C-C843-A5AA-CD7FCF98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48" y="3512506"/>
            <a:ext cx="5985641" cy="31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31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6F6-57FD-E801-3A77-4F034B14F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8853-F036-D542-1A9A-6B96488D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MPC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033AC-BCE3-FA71-60DD-DCD19E315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9E792-F14D-54F1-BA5F-46E7590EB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8272F-3D52-4489-02C2-B09801CCA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433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hreshold Encryption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Threshold Encryption</a:t>
            </a:r>
          </a:p>
        </p:txBody>
      </p:sp>
      <p:pic>
        <p:nvPicPr>
          <p:cNvPr id="695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96" name="https://asecuritysite.com/openfhe/openfhe_16cpp"/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https://asecuritysite.com/openfhe/openfhe_16cpp</a:t>
            </a:r>
          </a:p>
        </p:txBody>
      </p:sp>
      <p:sp>
        <p:nvSpPr>
          <p:cNvPr id="697" name="https://asecuritysite.com/openfhe/openfhe_17cpp"/>
          <p:cNvSpPr txBox="1"/>
          <p:nvPr/>
        </p:nvSpPr>
        <p:spPr>
          <a:xfrm>
            <a:off x="1425091" y="6376518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https://asecuritysite.com/openfhe/openfhe_17cpp</a:t>
            </a:r>
          </a:p>
        </p:txBody>
      </p:sp>
      <p:grpSp>
        <p:nvGrpSpPr>
          <p:cNvPr id="700" name="pasted-movie.png"/>
          <p:cNvGrpSpPr/>
          <p:nvPr/>
        </p:nvGrpSpPr>
        <p:grpSpPr>
          <a:xfrm>
            <a:off x="6226065" y="30943"/>
            <a:ext cx="6074863" cy="5558981"/>
            <a:chOff x="0" y="0"/>
            <a:chExt cx="12149725" cy="11117961"/>
          </a:xfrm>
        </p:grpSpPr>
        <p:pic>
          <p:nvPicPr>
            <p:cNvPr id="699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1844926" cy="107115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8" name="pasted-movie.png" descr="pasted-movie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49726" cy="11117962"/>
            </a:xfrm>
            <a:prstGeom prst="rect">
              <a:avLst/>
            </a:prstGeom>
            <a:effectLst/>
          </p:spPr>
        </p:pic>
      </p:grpSp>
      <p:grpSp>
        <p:nvGrpSpPr>
          <p:cNvPr id="703" name="Screenshot 2024-08-12 at 13.35.18.png"/>
          <p:cNvGrpSpPr/>
          <p:nvPr/>
        </p:nvGrpSpPr>
        <p:grpSpPr>
          <a:xfrm>
            <a:off x="63493" y="1035326"/>
            <a:ext cx="5772151" cy="3422651"/>
            <a:chOff x="0" y="0"/>
            <a:chExt cx="11544300" cy="6845300"/>
          </a:xfrm>
        </p:grpSpPr>
        <p:pic>
          <p:nvPicPr>
            <p:cNvPr id="702" name="Screenshot 2024-08-12 at 13.35.18.png" descr="Screenshot 2024-08-12 at 13.35.18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1239500" cy="6438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1" name="Screenshot 2024-08-12 at 13.35.18.png" descr="Screenshot 2024-08-12 at 13.35.18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1544300" cy="68453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52313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r>
              <a:rPr lang="en-US" dirty="0">
                <a:solidFill>
                  <a:srgbClr val="C00000"/>
                </a:solidFill>
              </a:rPr>
              <a:t>ML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6376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b="1" dirty="0">
                <a:solidFill>
                  <a:srgbClr val="C00000"/>
                </a:solidFill>
              </a:rPr>
              <a:t>HKDF (HMAC Key Derivation Function)</a:t>
            </a:r>
            <a:endParaRPr dirty="0"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-16322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0BF39265-2FD1-CB41-874F-4B1243DC41C0}"/>
              </a:ext>
            </a:extLst>
          </p:cNvPr>
          <p:cNvSpPr/>
          <p:nvPr/>
        </p:nvSpPr>
        <p:spPr>
          <a:xfrm>
            <a:off x="0" y="6458506"/>
            <a:ext cx="5586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https://asecuritysite.com/pbkdf2/hashnew3</a:t>
            </a:r>
            <a:r>
              <a:rPr lang="en-US" dirty="0"/>
              <a:t> </a:t>
            </a:r>
          </a:p>
        </p:txBody>
      </p:sp>
      <p:pic>
        <p:nvPicPr>
          <p:cNvPr id="3" name="Picture 2" descr="A diagram of keys and data&#10;&#10;AI-generated content may be incorrect.">
            <a:extLst>
              <a:ext uri="{FF2B5EF4-FFF2-40B4-BE49-F238E27FC236}">
                <a16:creationId xmlns:a16="http://schemas.microsoft.com/office/drawing/2014/main" id="{7DCD5251-7FEA-35FF-524F-52A8F3E35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3" y="1219200"/>
            <a:ext cx="9960418" cy="536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0786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82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1086D72A-3B15-6164-74EE-169DC6BA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89" y="234221"/>
            <a:ext cx="5016161" cy="2967455"/>
          </a:xfrm>
          <a:prstGeom prst="rect">
            <a:avLst/>
          </a:prstGeom>
        </p:spPr>
      </p:pic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9C78E8F1-4DA8-E7E1-8980-59097A9DD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83" y="3457039"/>
            <a:ext cx="7772400" cy="3400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27890-AF25-E1D1-1D50-D923D144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62" y="3097436"/>
            <a:ext cx="4721113" cy="4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334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99A27-579B-A1A7-6C9C-0B0F4DDDE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2CDD5257-4E91-A0E3-B4DF-204881B5C0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Private Prediction as a Service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74EF6A30-C60C-4FAB-0437-0F7967BA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013FDB31-7E73-BDC2-3DF5-D269EEC2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0" y="1239110"/>
            <a:ext cx="8947623" cy="311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CB8041-501F-AC7E-2125-89A498D9A61B}"/>
              </a:ext>
            </a:extLst>
          </p:cNvPr>
          <p:cNvSpPr txBox="1"/>
          <p:nvPr/>
        </p:nvSpPr>
        <p:spPr>
          <a:xfrm>
            <a:off x="1501219" y="4862668"/>
            <a:ext cx="6150990" cy="12003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[87]	M. </a:t>
            </a:r>
            <a:r>
              <a:rPr lang="en-US" dirty="0" err="1"/>
              <a:t>Iezzi</a:t>
            </a:r>
            <a:r>
              <a:rPr lang="en-US" dirty="0"/>
              <a:t>, “Practical privacy-preserving data science with homomorphic encryption: an overview,” in 2020 IEEE International Conference on Big Data (Big Data). IEEE, 2020, pp. 3979–3988.</a:t>
            </a:r>
          </a:p>
        </p:txBody>
      </p:sp>
    </p:spTree>
    <p:extLst>
      <p:ext uri="{BB962C8B-B14F-4D97-AF65-F5344CB8AC3E}">
        <p14:creationId xmlns:p14="http://schemas.microsoft.com/office/powerpoint/2010/main" val="38689091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Logistic Function</a:t>
            </a:r>
          </a:p>
        </p:txBody>
      </p:sp>
      <p:pic>
        <p:nvPicPr>
          <p:cNvPr id="748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49" name="https://asecuritysite.com/openfhe/openfhe_19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https://asecuritysite.com/openfhe/openfhe_19cpp</a:t>
            </a:r>
          </a:p>
        </p:txBody>
      </p:sp>
      <p:pic>
        <p:nvPicPr>
          <p:cNvPr id="75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05" y="2936940"/>
            <a:ext cx="3098755" cy="2534461"/>
          </a:xfrm>
          <a:prstGeom prst="rect">
            <a:avLst/>
          </a:prstGeom>
          <a:ln w="3175">
            <a:miter lim="400000"/>
          </a:ln>
        </p:spPr>
      </p:pic>
      <p:pic>
        <p:nvPicPr>
          <p:cNvPr id="751" name="Screenshot 2024-08-12 at 14.38.07.png" descr="Screenshot 2024-08-12 at 14.38.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099" y="3361489"/>
            <a:ext cx="2468792" cy="816294"/>
          </a:xfrm>
          <a:prstGeom prst="rect">
            <a:avLst/>
          </a:prstGeom>
          <a:ln w="3175">
            <a:miter lim="400000"/>
          </a:ln>
        </p:spPr>
      </p:pic>
      <p:pic>
        <p:nvPicPr>
          <p:cNvPr id="752" name="Screenshot 2024-08-12 at 14.38.35.png" descr="Screenshot 2024-08-12 at 14.38.3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71" y="811990"/>
            <a:ext cx="10434469" cy="1456889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755" name="Screenshot 2024-08-12 at 14.40.06.png"/>
          <p:cNvGrpSpPr/>
          <p:nvPr/>
        </p:nvGrpSpPr>
        <p:grpSpPr>
          <a:xfrm>
            <a:off x="7968298" y="1977423"/>
            <a:ext cx="4036068" cy="4863602"/>
            <a:chOff x="0" y="0"/>
            <a:chExt cx="8072135" cy="9727201"/>
          </a:xfrm>
        </p:grpSpPr>
        <p:pic>
          <p:nvPicPr>
            <p:cNvPr id="754" name="Screenshot 2024-08-12 at 14.40.06.png" descr="Screenshot 2024-08-12 at 14.40.06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101600"/>
              <a:ext cx="7767336" cy="9320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53" name="Screenshot 2024-08-12 at 14.40.06.png" descr="Screenshot 2024-08-12 at 14.40.06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8072136" cy="972720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80320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C633F-4D5F-D1AC-E047-E58361763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1277DA0F-F2AE-7617-F1FA-E7EE8F7E8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D6AEA4E4-FD87-3BB0-E51E-2136701C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83" name="https://asecuritysite.com/openfhe/openfhe_14cpp">
            <a:extLst>
              <a:ext uri="{FF2B5EF4-FFF2-40B4-BE49-F238E27FC236}">
                <a16:creationId xmlns:a16="http://schemas.microsoft.com/office/drawing/2014/main" id="{0B72B5A0-DE3C-77EF-C5AA-1FA486603F83}"/>
              </a:ext>
            </a:extLst>
          </p:cNvPr>
          <p:cNvSpPr txBox="1"/>
          <p:nvPr/>
        </p:nvSpPr>
        <p:spPr>
          <a:xfrm>
            <a:off x="1425091" y="636513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https://asecuritysite.com/openfhe/openfhe_14cpp</a:t>
            </a:r>
          </a:p>
        </p:txBody>
      </p:sp>
      <p:pic>
        <p:nvPicPr>
          <p:cNvPr id="784" name="Screenshot 2024-08-12 at 14.32.18.png" descr="Screenshot 2024-08-12 at 14.32.18.png">
            <a:extLst>
              <a:ext uri="{FF2B5EF4-FFF2-40B4-BE49-F238E27FC236}">
                <a16:creationId xmlns:a16="http://schemas.microsoft.com/office/drawing/2014/main" id="{061871E3-B9D0-84D5-5C8F-0BE15CEA8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" y="555186"/>
            <a:ext cx="11120738" cy="2174627"/>
          </a:xfrm>
          <a:prstGeom prst="rect">
            <a:avLst/>
          </a:prstGeom>
          <a:ln w="3175">
            <a:miter lim="400000"/>
          </a:ln>
        </p:spPr>
      </p:pic>
      <p:sp>
        <p:nvSpPr>
          <p:cNvPr id="785" name="https://asecuritysite.com/openfhe/openfhe_13cpp">
            <a:extLst>
              <a:ext uri="{FF2B5EF4-FFF2-40B4-BE49-F238E27FC236}">
                <a16:creationId xmlns:a16="http://schemas.microsoft.com/office/drawing/2014/main" id="{06483AE2-810A-B510-5FB4-A4F81F269C5F}"/>
              </a:ext>
            </a:extLst>
          </p:cNvPr>
          <p:cNvSpPr txBox="1"/>
          <p:nvPr/>
        </p:nvSpPr>
        <p:spPr>
          <a:xfrm>
            <a:off x="1425091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https://asecuritysite.com/openfhe/openfhe_13cpp</a:t>
            </a:r>
          </a:p>
        </p:txBody>
      </p:sp>
      <p:grpSp>
        <p:nvGrpSpPr>
          <p:cNvPr id="788" name="Screenshot 2024-08-12 at 14.41.41.png">
            <a:extLst>
              <a:ext uri="{FF2B5EF4-FFF2-40B4-BE49-F238E27FC236}">
                <a16:creationId xmlns:a16="http://schemas.microsoft.com/office/drawing/2014/main" id="{45BC851E-4323-E882-BC64-691455ED2655}"/>
              </a:ext>
            </a:extLst>
          </p:cNvPr>
          <p:cNvGrpSpPr/>
          <p:nvPr/>
        </p:nvGrpSpPr>
        <p:grpSpPr>
          <a:xfrm>
            <a:off x="7111885" y="2464602"/>
            <a:ext cx="5015322" cy="3641742"/>
            <a:chOff x="0" y="0"/>
            <a:chExt cx="10030642" cy="7283483"/>
          </a:xfrm>
        </p:grpSpPr>
        <p:pic>
          <p:nvPicPr>
            <p:cNvPr id="787" name="Screenshot 2024-08-12 at 14.41.41.png" descr="Screenshot 2024-08-12 at 14.41.41.png">
              <a:extLst>
                <a:ext uri="{FF2B5EF4-FFF2-40B4-BE49-F238E27FC236}">
                  <a16:creationId xmlns:a16="http://schemas.microsoft.com/office/drawing/2014/main" id="{DFEDBD07-C6E9-5621-10D9-A96F5BD3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9725843" cy="68770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86" name="Screenshot 2024-08-12 at 14.41.41.png" descr="Screenshot 2024-08-12 at 14.41.41.png">
              <a:extLst>
                <a:ext uri="{FF2B5EF4-FFF2-40B4-BE49-F238E27FC236}">
                  <a16:creationId xmlns:a16="http://schemas.microsoft.com/office/drawing/2014/main" id="{798E1A99-40F3-C886-C600-79B6E99B20C3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0030643" cy="728348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798290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9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92" name="https://asecuritysite.com/openfhe/openfhe_27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grpSp>
        <p:nvGrpSpPr>
          <p:cNvPr id="795" name="pasted-movie.png"/>
          <p:cNvGrpSpPr/>
          <p:nvPr/>
        </p:nvGrpSpPr>
        <p:grpSpPr>
          <a:xfrm>
            <a:off x="-192495" y="858792"/>
            <a:ext cx="6024212" cy="4511267"/>
            <a:chOff x="0" y="0"/>
            <a:chExt cx="12048422" cy="9022532"/>
          </a:xfrm>
        </p:grpSpPr>
        <p:pic>
          <p:nvPicPr>
            <p:cNvPr id="794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1743623" cy="86161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93" name="pasted-movie.png" descr="pasted-movie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048423" cy="9022533"/>
            </a:xfrm>
            <a:prstGeom prst="rect">
              <a:avLst/>
            </a:prstGeom>
            <a:effectLst/>
          </p:spPr>
        </p:pic>
      </p:grpSp>
      <p:pic>
        <p:nvPicPr>
          <p:cNvPr id="796" name="Screenshot 2024-08-12 at 14.12.14.png" descr="Screenshot 2024-08-12 at 14.12.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707021"/>
            <a:ext cx="6153979" cy="394296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88176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9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80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9234" y="837537"/>
            <a:ext cx="4392424" cy="4551234"/>
          </a:xfrm>
          <a:prstGeom prst="rect">
            <a:avLst/>
          </a:prstGeom>
          <a:ln w="3175">
            <a:miter lim="400000"/>
          </a:ln>
        </p:spPr>
      </p:pic>
      <p:pic>
        <p:nvPicPr>
          <p:cNvPr id="801" name="Screenshot 2024-08-12 at 14.13.31.png" descr="Screenshot 2024-08-12 at 14.13.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31" y="1550892"/>
            <a:ext cx="7357431" cy="227698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804" name="Screenshot 2024-08-12 at 14.15.05.png"/>
          <p:cNvGrpSpPr/>
          <p:nvPr/>
        </p:nvGrpSpPr>
        <p:grpSpPr>
          <a:xfrm>
            <a:off x="4327330" y="526609"/>
            <a:ext cx="7161833" cy="5570423"/>
            <a:chOff x="0" y="0"/>
            <a:chExt cx="14323663" cy="11140844"/>
          </a:xfrm>
        </p:grpSpPr>
        <p:pic>
          <p:nvPicPr>
            <p:cNvPr id="803" name="Screenshot 2024-08-12 at 14.15.05.png" descr="Screenshot 2024-08-12 at 14.15.05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4018864" cy="107344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02" name="Screenshot 2024-08-12 at 14.15.05.png" descr="Screenshot 2024-08-12 at 14.15.05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4323664" cy="11140845"/>
            </a:xfrm>
            <a:prstGeom prst="rect">
              <a:avLst/>
            </a:prstGeom>
            <a:effectLst/>
          </p:spPr>
        </p:pic>
      </p:grpSp>
      <p:sp>
        <p:nvSpPr>
          <p:cNvPr id="805" name="https://asecuritysite.com/openfhe/openfhe_27cpp"/>
          <p:cNvSpPr txBox="1"/>
          <p:nvPr/>
        </p:nvSpPr>
        <p:spPr>
          <a:xfrm>
            <a:off x="147091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sp>
        <p:nvSpPr>
          <p:cNvPr id="806" name="https://asecuritysite.com/openfhe/openfhe_26cpp"/>
          <p:cNvSpPr txBox="1"/>
          <p:nvPr/>
        </p:nvSpPr>
        <p:spPr>
          <a:xfrm>
            <a:off x="1470913" y="643250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https://asecuritysite.com/openfhe/openfhe_26cpp</a:t>
            </a:r>
          </a:p>
        </p:txBody>
      </p:sp>
    </p:spTree>
    <p:extLst>
      <p:ext uri="{BB962C8B-B14F-4D97-AF65-F5344CB8AC3E}">
        <p14:creationId xmlns:p14="http://schemas.microsoft.com/office/powerpoint/2010/main" val="355576087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80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810" name="https://asecuritysite.com/openfhe/openfhe_27cpp"/>
          <p:cNvSpPr txBox="1"/>
          <p:nvPr/>
        </p:nvSpPr>
        <p:spPr>
          <a:xfrm>
            <a:off x="147091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pic>
        <p:nvPicPr>
          <p:cNvPr id="81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9234" y="837537"/>
            <a:ext cx="4392424" cy="4551234"/>
          </a:xfrm>
          <a:prstGeom prst="rect">
            <a:avLst/>
          </a:prstGeom>
          <a:ln w="3175">
            <a:miter lim="400000"/>
          </a:ln>
        </p:spPr>
      </p:pic>
      <p:pic>
        <p:nvPicPr>
          <p:cNvPr id="812" name="Screenshot 2024-08-12 at 14.13.31.png" descr="Screenshot 2024-08-12 at 14.13.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31" y="1550892"/>
            <a:ext cx="7357431" cy="227698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815" name="Screenshot 2024-08-12 at 14.27.49.png"/>
          <p:cNvGrpSpPr/>
          <p:nvPr/>
        </p:nvGrpSpPr>
        <p:grpSpPr>
          <a:xfrm>
            <a:off x="4158374" y="516594"/>
            <a:ext cx="7216796" cy="4345584"/>
            <a:chOff x="0" y="0"/>
            <a:chExt cx="14433590" cy="8691165"/>
          </a:xfrm>
        </p:grpSpPr>
        <p:pic>
          <p:nvPicPr>
            <p:cNvPr id="814" name="Screenshot 2024-08-12 at 14.27.49.png" descr="Screenshot 2024-08-12 at 14.27.4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4128791" cy="82847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13" name="Screenshot 2024-08-12 at 14.27.49.png" descr="Screenshot 2024-08-12 at 14.27.49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4433591" cy="8691166"/>
            </a:xfrm>
            <a:prstGeom prst="rect">
              <a:avLst/>
            </a:prstGeom>
            <a:effectLst/>
          </p:spPr>
        </p:pic>
      </p:grpSp>
      <p:sp>
        <p:nvSpPr>
          <p:cNvPr id="816" name="https://asecuritysite.com/openfhe/openfhe_26cpp"/>
          <p:cNvSpPr txBox="1"/>
          <p:nvPr/>
        </p:nvSpPr>
        <p:spPr>
          <a:xfrm>
            <a:off x="1470913" y="643250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https://asecuritysite.com/openfhe/openfhe_26cpp</a:t>
            </a:r>
          </a:p>
        </p:txBody>
      </p:sp>
    </p:spTree>
    <p:extLst>
      <p:ext uri="{BB962C8B-B14F-4D97-AF65-F5344CB8AC3E}">
        <p14:creationId xmlns:p14="http://schemas.microsoft.com/office/powerpoint/2010/main" val="6050474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81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820" name="https://asecuritysite.com/openfhe/openfhe_28cpp"/>
          <p:cNvSpPr txBox="1"/>
          <p:nvPr/>
        </p:nvSpPr>
        <p:spPr>
          <a:xfrm>
            <a:off x="139454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https://asecuritysite.com/openfhe/openfhe_28cpp</a:t>
            </a:r>
          </a:p>
        </p:txBody>
      </p:sp>
      <p:pic>
        <p:nvPicPr>
          <p:cNvPr id="82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74" y="954798"/>
            <a:ext cx="6421094" cy="3811351"/>
          </a:xfrm>
          <a:prstGeom prst="rect">
            <a:avLst/>
          </a:prstGeom>
          <a:ln w="3175">
            <a:miter lim="400000"/>
          </a:ln>
        </p:spPr>
      </p:pic>
      <p:sp>
        <p:nvSpPr>
          <p:cNvPr id="822" name="https://asecuritysite.com/openfhe/openfhe_29cpp"/>
          <p:cNvSpPr txBox="1"/>
          <p:nvPr/>
        </p:nvSpPr>
        <p:spPr>
          <a:xfrm>
            <a:off x="1394543" y="6371411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https://asecuritysite.com/openfhe/openfhe_29cpp</a:t>
            </a:r>
          </a:p>
        </p:txBody>
      </p:sp>
      <p:grpSp>
        <p:nvGrpSpPr>
          <p:cNvPr id="825" name="Screenshot 2024-08-12 at 14.30.23.png"/>
          <p:cNvGrpSpPr/>
          <p:nvPr/>
        </p:nvGrpSpPr>
        <p:grpSpPr>
          <a:xfrm>
            <a:off x="6406817" y="478944"/>
            <a:ext cx="5674393" cy="3465279"/>
            <a:chOff x="0" y="0"/>
            <a:chExt cx="11348783" cy="6930556"/>
          </a:xfrm>
        </p:grpSpPr>
        <p:pic>
          <p:nvPicPr>
            <p:cNvPr id="824" name="Screenshot 2024-08-12 at 14.30.23.png" descr="Screenshot 2024-08-12 at 14.30.2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1043984" cy="65241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23" name="Screenshot 2024-08-12 at 14.30.23.png" descr="Screenshot 2024-08-12 at 14.30.23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1348784" cy="693055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009191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10F12-217E-DAF6-B86F-67965888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7D75ABBA-B967-7CDF-D863-3E648AC229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GWAS (Gnome-wide Association Studies)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A53EC297-EE6F-A454-E6D0-9A320E4B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Diagram of a computer network&#10;&#10;Description automatically generated">
            <a:extLst>
              <a:ext uri="{FF2B5EF4-FFF2-40B4-BE49-F238E27FC236}">
                <a16:creationId xmlns:a16="http://schemas.microsoft.com/office/drawing/2014/main" id="{454EFC7C-D021-6F8D-F40A-5675E591B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5" y="935378"/>
            <a:ext cx="3531915" cy="4854251"/>
          </a:xfrm>
          <a:prstGeom prst="rect">
            <a:avLst/>
          </a:prstGeom>
        </p:spPr>
      </p:pic>
      <p:pic>
        <p:nvPicPr>
          <p:cNvPr id="5" name="Picture 4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3B36DFC2-4AFE-0068-C2CA-35A892770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00" y="815895"/>
            <a:ext cx="5467103" cy="5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72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9CF4C-A476-3139-4566-3D25B992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A596F123-80F0-100D-FA7E-671B172BA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SVM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F2EBA119-02AF-A10A-43EA-82DFC38E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7F8C472-B8CB-A163-09A7-F703059AF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7" y="358317"/>
            <a:ext cx="7281105" cy="57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1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b="1" dirty="0">
                <a:solidFill>
                  <a:srgbClr val="C00000"/>
                </a:solidFill>
              </a:rPr>
              <a:t>HMAC (Key Hash Message Authentication Code)</a:t>
            </a:r>
            <a:endParaRPr dirty="0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6458505"/>
            <a:ext cx="4225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https://asecuritysite.com/mac/hashnew2</a:t>
            </a:r>
            <a:r>
              <a:rPr lang="en-US" dirty="0"/>
              <a:t> </a:t>
            </a: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F4BCA965-E5AB-33C4-A9E6-49F43CFFA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2266"/>
            <a:ext cx="10307297" cy="53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7848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41EE3-1B44-6333-880F-19E09519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12FA6BA5-CA4A-A1A1-63E3-1EA080AE0F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Concrete-ML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7644AB83-0CC2-038C-F71C-22CF4E31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4D678F0E-2E3F-CC98-5414-79DB411B8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45" y="658698"/>
            <a:ext cx="4996921" cy="5125824"/>
          </a:xfrm>
          <a:prstGeom prst="rect">
            <a:avLst/>
          </a:prstGeom>
        </p:spPr>
      </p:pic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12121A49-6D57-27A7-C977-D0893D1A3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1649066"/>
            <a:ext cx="4501579" cy="3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796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B6337-AAF4-C0DC-4604-7B46A2C7F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723E-14B1-51B2-FFE5-DD64E33FD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Future of Digital Trust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1CEE3-3A04-79D7-132E-E01F96085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 FRSE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76E2B-6BBB-2F7E-A891-A3B28A8D4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5DEC8-0BA5-47CB-98CC-83FBD163C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177DB-D98F-C123-1C32-3590BD008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53" y="4354067"/>
            <a:ext cx="1661093" cy="233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535A6-377B-D6B8-8FF6-A14BBDA3A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84" y="5466371"/>
            <a:ext cx="3466214" cy="1733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B6EBEF-3B79-74C8-BF2F-E3BCB43E4078}"/>
              </a:ext>
            </a:extLst>
          </p:cNvPr>
          <p:cNvSpPr/>
          <p:nvPr/>
        </p:nvSpPr>
        <p:spPr>
          <a:xfrm>
            <a:off x="3402752" y="3568357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E0C06-7357-0009-5603-C039AC304B0B}"/>
              </a:ext>
            </a:extLst>
          </p:cNvPr>
          <p:cNvSpPr txBox="1"/>
          <p:nvPr/>
        </p:nvSpPr>
        <p:spPr>
          <a:xfrm>
            <a:off x="303029" y="3677394"/>
            <a:ext cx="6432696" cy="3693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Zero Knowledge Proofs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Fiat Shamir, DLEQ,  </a:t>
            </a:r>
            <a:r>
              <a:rPr lang="en-US" dirty="0" err="1">
                <a:solidFill>
                  <a:srgbClr val="C00000"/>
                </a:solidFill>
              </a:rPr>
              <a:t>zkSnarks</a:t>
            </a:r>
            <a:r>
              <a:rPr lang="en-US" dirty="0">
                <a:solidFill>
                  <a:srgbClr val="C00000"/>
                </a:solidFill>
              </a:rPr>
              <a:t>, </a:t>
            </a:r>
          </a:p>
          <a:p>
            <a:r>
              <a:rPr lang="en-US" dirty="0">
                <a:solidFill>
                  <a:srgbClr val="C00000"/>
                </a:solidFill>
              </a:rPr>
              <a:t>Ring Signatures, Range Proofs, Accumulators,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Pedersen Commitments </a:t>
            </a:r>
          </a:p>
          <a:p>
            <a:r>
              <a:rPr lang="en-US" b="1" dirty="0">
                <a:solidFill>
                  <a:srgbClr val="C00000"/>
                </a:solidFill>
              </a:rPr>
              <a:t>Homomorphic Encryption:</a:t>
            </a:r>
          </a:p>
          <a:p>
            <a:r>
              <a:rPr lang="en-US" dirty="0">
                <a:solidFill>
                  <a:srgbClr val="C00000"/>
                </a:solidFill>
              </a:rPr>
              <a:t>Basics</a:t>
            </a:r>
          </a:p>
          <a:p>
            <a:r>
              <a:rPr lang="en-US" dirty="0">
                <a:solidFill>
                  <a:srgbClr val="C00000"/>
                </a:solidFill>
              </a:rPr>
              <a:t>Concepts and Code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Data Sharing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Cloud Processing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MPC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Machine Learning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8111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Public Key</a:t>
            </a:r>
            <a:endParaRPr sz="4000" dirty="0">
              <a:solidFill>
                <a:srgbClr val="C00000"/>
              </a:solidFill>
            </a:endParaRPr>
          </a:p>
        </p:txBody>
      </p:sp>
      <p:pic>
        <p:nvPicPr>
          <p:cNvPr id="5" name="Picture 4" descr="A diagram of a key to a key&#10;&#10;AI-generated content may be incorrect.">
            <a:extLst>
              <a:ext uri="{FF2B5EF4-FFF2-40B4-BE49-F238E27FC236}">
                <a16:creationId xmlns:a16="http://schemas.microsoft.com/office/drawing/2014/main" id="{2BBD5C85-8879-5F7B-0313-D5331DB05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292882"/>
            <a:ext cx="8043863" cy="65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219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5868</TotalTime>
  <Words>1342</Words>
  <Application>Microsoft Macintosh PowerPoint</Application>
  <PresentationFormat>Widescreen</PresentationFormat>
  <Paragraphs>207</Paragraphs>
  <Slides>81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Baskerville</vt:lpstr>
      <vt:lpstr>Calibri</vt:lpstr>
      <vt:lpstr>Calibri Light</vt:lpstr>
      <vt:lpstr>Office Theme</vt:lpstr>
      <vt:lpstr>Future of Digital Trust</vt:lpstr>
      <vt:lpstr>Cryptography Overview</vt:lpstr>
      <vt:lpstr>Some Actors</vt:lpstr>
      <vt:lpstr>PowerPoint Presentation</vt:lpstr>
      <vt:lpstr>Symmetric Key</vt:lpstr>
      <vt:lpstr>Authenticated Encryption with Additional Data (AEAD)</vt:lpstr>
      <vt:lpstr>HKDF (HMAC Key Derivation Function)</vt:lpstr>
      <vt:lpstr>HMAC (Key Hash Message Authentication Code)</vt:lpstr>
      <vt:lpstr>Public Key</vt:lpstr>
      <vt:lpstr>Digital Signatures</vt:lpstr>
      <vt:lpstr>PowerPoint Presentation</vt:lpstr>
      <vt:lpstr>Zero Knowledge Proofs</vt:lpstr>
      <vt:lpstr>Zero-knowledge Proof  </vt:lpstr>
      <vt:lpstr>Interactive Zero-Knowledge Proof</vt:lpstr>
      <vt:lpstr>Zero Knowledge Proof</vt:lpstr>
      <vt:lpstr>Interactive random oracle access</vt:lpstr>
      <vt:lpstr>Zero-knowledge Proof (Interactive – Discrete Logs to ECC)  </vt:lpstr>
      <vt:lpstr>Non-interactive random oracle access Zero Knowledge Proof (Discrete Logs)</vt:lpstr>
      <vt:lpstr>Non-interactive random oracle access Zero Knowledge Proof (ECC)  </vt:lpstr>
      <vt:lpstr>NIZK (Non-interactive Zero Knowledge) proofs of discrete - log equality   </vt:lpstr>
      <vt:lpstr>Ring Signatures</vt:lpstr>
      <vt:lpstr>Accumulators</vt:lpstr>
      <vt:lpstr>Range Proofs – such as Bulletproofs</vt:lpstr>
      <vt:lpstr>Pedersen Commitment</vt:lpstr>
      <vt:lpstr>zkSnarks  (Zero-Knowledge Succinct Non-Interactive Argument of Knowledge)– with R1CS (Rank 1 Constraint System) </vt:lpstr>
      <vt:lpstr>Fully Homomorphic Encryption (FHE)</vt:lpstr>
      <vt:lpstr>FHE: Background</vt:lpstr>
      <vt:lpstr>FHE</vt:lpstr>
      <vt:lpstr>Homomorphic Encryption</vt:lpstr>
      <vt:lpstr>Polynomials</vt:lpstr>
      <vt:lpstr>Inv Mod p</vt:lpstr>
      <vt:lpstr>RLWE</vt:lpstr>
      <vt:lpstr>FHE</vt:lpstr>
      <vt:lpstr>Homomorphic Processing</vt:lpstr>
      <vt:lpstr>Homomorphic Processing</vt:lpstr>
      <vt:lpstr>Homomorphic ML</vt:lpstr>
      <vt:lpstr>Edge Computing/Trusted Environment</vt:lpstr>
      <vt:lpstr>FHE: Concepts and Code</vt:lpstr>
      <vt:lpstr>Libraries</vt:lpstr>
      <vt:lpstr>OpenFHE</vt:lpstr>
      <vt:lpstr>Bootstrapping</vt:lpstr>
      <vt:lpstr>Bootstrapping and Slots</vt:lpstr>
      <vt:lpstr>SEAL BFV/BGV</vt:lpstr>
      <vt:lpstr>SEAL CKKS</vt:lpstr>
      <vt:lpstr>CryptoContext and Parameters (BFV)</vt:lpstr>
      <vt:lpstr>CryptoContext and Parameters (CKKS)</vt:lpstr>
      <vt:lpstr>BFV - Adding/Multiplying Two Numbers</vt:lpstr>
      <vt:lpstr>CCKS - Adding/Multiplying Two Numbers</vt:lpstr>
      <vt:lpstr>BFV - Batch Processing</vt:lpstr>
      <vt:lpstr>MD/FHEW</vt:lpstr>
      <vt:lpstr>MD/FHEW</vt:lpstr>
      <vt:lpstr>MD/FHEW - MUX and Majority</vt:lpstr>
      <vt:lpstr>Chebyshev Functions</vt:lpstr>
      <vt:lpstr>Polynomial Evaluation</vt:lpstr>
      <vt:lpstr>FHE: Data Sharing</vt:lpstr>
      <vt:lpstr>Homomorphic Sharing</vt:lpstr>
      <vt:lpstr>Multiparty Sharing</vt:lpstr>
      <vt:lpstr>SmartCrypt</vt:lpstr>
      <vt:lpstr>Using Symmetric Key for HE</vt:lpstr>
      <vt:lpstr>Proxy Re-encryption (PRE)</vt:lpstr>
      <vt:lpstr>FHE in the Cloud</vt:lpstr>
      <vt:lpstr>Symmetric/Asymmetric in Cloud</vt:lpstr>
      <vt:lpstr>Searchable Encryption</vt:lpstr>
      <vt:lpstr>Location Tracking</vt:lpstr>
      <vt:lpstr>Privacy-aware biometrics/ID</vt:lpstr>
      <vt:lpstr>Apple Privacy Aware</vt:lpstr>
      <vt:lpstr>FHE: MPC</vt:lpstr>
      <vt:lpstr>Threshold Encryption</vt:lpstr>
      <vt:lpstr>FHE: ML</vt:lpstr>
      <vt:lpstr>Matrix Operations</vt:lpstr>
      <vt:lpstr>Private Prediction as a Service</vt:lpstr>
      <vt:lpstr>Logistic Function</vt:lpstr>
      <vt:lpstr>Matrix Operations</vt:lpstr>
      <vt:lpstr>Matrix Operations</vt:lpstr>
      <vt:lpstr>Matrix Operations</vt:lpstr>
      <vt:lpstr>Matrix Operations</vt:lpstr>
      <vt:lpstr>Matrix Operations</vt:lpstr>
      <vt:lpstr>GWAS (Gnome-wide Association Studies)</vt:lpstr>
      <vt:lpstr>SVM</vt:lpstr>
      <vt:lpstr>Concrete-ML</vt:lpstr>
      <vt:lpstr>Future of Digital Trust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Crypto</dc:title>
  <cp:lastModifiedBy>Buchanan, Bill</cp:lastModifiedBy>
  <cp:revision>87</cp:revision>
  <cp:lastPrinted>2025-03-23T15:55:07Z</cp:lastPrinted>
  <dcterms:modified xsi:type="dcterms:W3CDTF">2025-06-03T14:52:39Z</dcterms:modified>
</cp:coreProperties>
</file>